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3" r:id="rId3"/>
    <p:sldId id="284" r:id="rId4"/>
    <p:sldId id="286" r:id="rId5"/>
    <p:sldId id="287" r:id="rId6"/>
    <p:sldId id="288" r:id="rId7"/>
    <p:sldId id="290" r:id="rId8"/>
    <p:sldId id="291" r:id="rId9"/>
    <p:sldId id="292" r:id="rId10"/>
    <p:sldId id="293" r:id="rId11"/>
    <p:sldId id="294" r:id="rId12"/>
    <p:sldId id="296" r:id="rId13"/>
    <p:sldId id="297" r:id="rId14"/>
    <p:sldId id="298" r:id="rId15"/>
    <p:sldId id="299" r:id="rId16"/>
    <p:sldId id="300" r:id="rId17"/>
    <p:sldId id="301" r:id="rId18"/>
    <p:sldId id="302" r:id="rId19"/>
    <p:sldId id="303" r:id="rId20"/>
    <p:sldId id="304" r:id="rId21"/>
    <p:sldId id="305" r:id="rId22"/>
    <p:sldId id="306" r:id="rId23"/>
    <p:sldId id="295" r:id="rId24"/>
    <p:sldId id="307" r:id="rId25"/>
    <p:sldId id="308" r:id="rId26"/>
    <p:sldId id="309" r:id="rId27"/>
    <p:sldId id="31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4E91"/>
    <a:srgbClr val="D1DAFF"/>
    <a:srgbClr val="FFFFFF"/>
    <a:srgbClr val="164F8F"/>
    <a:srgbClr val="184F90"/>
    <a:srgbClr val="105498"/>
    <a:srgbClr val="185090"/>
    <a:srgbClr val="15608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72157" autoAdjust="0"/>
  </p:normalViewPr>
  <p:slideViewPr>
    <p:cSldViewPr snapToGrid="0">
      <p:cViewPr varScale="1">
        <p:scale>
          <a:sx n="48" d="100"/>
          <a:sy n="48" d="100"/>
        </p:scale>
        <p:origin x="-1360"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BA0C7-BE67-48D5-BD35-DA5DB3D3A476}" type="datetimeFigureOut">
              <a:rPr lang="en-US" smtClean="0"/>
              <a:pPr/>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67D57-D457-4EAE-BF4F-2FDE0C552E3A}" type="slidenum">
              <a:rPr lang="en-US" smtClean="0"/>
              <a:pPr/>
              <a:t>‹#›</a:t>
            </a:fld>
            <a:endParaRPr lang="en-US"/>
          </a:p>
        </p:txBody>
      </p:sp>
    </p:spTree>
    <p:extLst>
      <p:ext uri="{BB962C8B-B14F-4D97-AF65-F5344CB8AC3E}">
        <p14:creationId xmlns="" xmlns:p14="http://schemas.microsoft.com/office/powerpoint/2010/main" val="1529617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leewayhertz.com/natural-language-process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eewayhertz.com/how-to-build-a-machine-learning-ap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eewayhertz.com/ai-in-data-analy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algorithms powering these tools are trained on vast amounts of existing source code, typically from publicly available open-source projects. Based on these examples, the algorithms can generate custom code on demand, via text prompts.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Security tools</a:t>
            </a:r>
          </a:p>
          <a:p>
            <a:pPr rtl="0"/>
            <a:r>
              <a:rPr lang="en-US" b="1" dirty="0" smtClean="0"/>
              <a:t>Security tools empowered by AI algorithms scan the code to identify and rectify security vulnerabilities. They analyze the code against known security flaws and provide recommendations to mitigate the risks, thereby enhancing the security posture of the developed software.</a:t>
            </a:r>
            <a:endParaRPr lang="en-US" dirty="0" smtClean="0"/>
          </a:p>
          <a:p>
            <a:pPr rtl="0"/>
            <a:r>
              <a:rPr lang="en-US" b="1" dirty="0" err="1" smtClean="0"/>
              <a:t>Snyk</a:t>
            </a:r>
            <a:r>
              <a:rPr lang="en-US" b="1" dirty="0" smtClean="0"/>
              <a:t>: A security tool that leverages AI to identify and fix vulnerabilities and license violations in open-source dependencies, ensuring the security of the code from the development phase.</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Testing tools</a:t>
            </a:r>
          </a:p>
          <a:p>
            <a:pPr rtl="0"/>
            <a:r>
              <a:rPr lang="en-US" b="1" dirty="0" smtClean="0"/>
              <a:t>AI-assisted testing tools automate the process of testing the code. They use AI to perform rigorous tests, identifying errors and performance issues that might not be apparent during development. By automating the testing process, they ensure the reliability and quality of the software.</a:t>
            </a:r>
            <a:endParaRPr lang="en-US" dirty="0" smtClean="0"/>
          </a:p>
          <a:p>
            <a:pPr rtl="0"/>
            <a:r>
              <a:rPr lang="en-US" b="1" dirty="0" err="1" smtClean="0"/>
              <a:t>Testim</a:t>
            </a:r>
            <a:r>
              <a:rPr lang="en-US" b="1" dirty="0" smtClean="0"/>
              <a:t>: It utilizes AI to author, execute, and maintain tests, speeding up the release cycles and reducing the effort required in testing.</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Code review tools</a:t>
            </a:r>
          </a:p>
          <a:p>
            <a:pPr rtl="0"/>
            <a:r>
              <a:rPr lang="en-US" b="1" dirty="0" smtClean="0"/>
              <a:t>AI-assisted code review tools scrutinize the code against predefined standards and best practices, suggesting improvements and optimizations. They assist in maintaining code quality and adherence to coding standards, ensuring the developed software is of high quality.</a:t>
            </a:r>
            <a:endParaRPr lang="en-US" dirty="0" smtClean="0"/>
          </a:p>
          <a:p>
            <a:pPr rtl="0"/>
            <a:r>
              <a:rPr lang="en-US" b="1" dirty="0" err="1" smtClean="0"/>
              <a:t>DeepCode</a:t>
            </a:r>
            <a:r>
              <a:rPr lang="en-US" b="1" dirty="0" smtClean="0"/>
              <a:t>: It reviews the code and learns from millions of code repositories, providing insights and suggestions to improve code quality by leveraging AI and semantic code analysis.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These tools employ AI to automatically generate code snippets or entire programs based on the provided requirements or designs. They aid in rapidly translating ideas into functional code, accelerating the software development process.</a:t>
            </a:r>
            <a:endParaRPr lang="en-US" dirty="0" smtClean="0"/>
          </a:p>
          <a:p>
            <a:pPr rtl="0"/>
            <a:r>
              <a:rPr lang="en-US" b="1" dirty="0" err="1" smtClean="0"/>
              <a:t>GitHub</a:t>
            </a:r>
            <a:r>
              <a:rPr lang="en-US" b="1" dirty="0" smtClean="0"/>
              <a:t> Copilot: It is an AI pair programmer powered by </a:t>
            </a:r>
            <a:r>
              <a:rPr lang="en-US" b="1" dirty="0" err="1" smtClean="0"/>
              <a:t>OpenAI’s</a:t>
            </a:r>
            <a:r>
              <a:rPr lang="en-US" b="1" dirty="0" smtClean="0"/>
              <a:t> GPT-3 that helps write new code and works in multiple programming languages, generating entire lines or blocks of code based on the comments or context.</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Optimization tools</a:t>
            </a:r>
          </a:p>
          <a:p>
            <a:pPr rtl="0"/>
            <a:r>
              <a:rPr lang="en-US" b="1" dirty="0" smtClean="0"/>
              <a:t>AI-powered optimization tools analyze the code to suggest performance improvements and optimizations. They help refine the code to run more efficiently and consume fewer resources, ensuring the developed software is optimized for performance.</a:t>
            </a:r>
            <a:endParaRPr lang="en-US" dirty="0" smtClean="0"/>
          </a:p>
          <a:p>
            <a:pPr rtl="0"/>
            <a:r>
              <a:rPr lang="en-US" b="1" dirty="0" smtClean="0"/>
              <a:t>Varnish Software: It uses AI to optimize content delivery, improving the speed and performance of web applications.</a:t>
            </a:r>
            <a:endParaRPr lang="en-US" dirty="0" smtClean="0"/>
          </a:p>
          <a:p>
            <a:pPr rtl="0"/>
            <a:r>
              <a:rPr lang="en-US" b="1" dirty="0" smtClean="0"/>
              <a:t>Each AI-assisted coding tool plays a pivotal role in different stages of the software development lifecycle, contributing to enhanced productivity, quality, security, and reliability of the software products.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AI-assisted coding tools stand at the convergence of advanced technologies, seamlessly integrating </a:t>
            </a:r>
            <a:r>
              <a:rPr lang="en-US" b="1" dirty="0" smtClean="0">
                <a:hlinkClick r:id="rId3"/>
              </a:rPr>
              <a:t>Natural Language Processing (NLP)</a:t>
            </a:r>
            <a:r>
              <a:rPr lang="en-US" b="1" dirty="0" smtClean="0"/>
              <a:t>, Machine Learning (ML), data analysis, and other AI techniques to transform the software development process.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NLP and ML form the backbone of AI-assisted coding tools. NLP empowers these tools to understand and interpret human languages in the code, like comments and variable names, allowing for better context comprehension and, thus, more accurate suggestions. </a:t>
            </a:r>
            <a:r>
              <a:rPr lang="en-US" sz="1200" b="0" i="0" u="none" strike="noStrike" kern="1200" dirty="0" smtClean="0">
                <a:solidFill>
                  <a:schemeClr val="tx1"/>
                </a:solidFill>
                <a:latin typeface="+mn-lt"/>
                <a:ea typeface="+mn-ea"/>
                <a:cs typeface="+mn-cs"/>
                <a:hlinkClick r:id="rId3"/>
              </a:rPr>
              <a:t>ML algorithms</a:t>
            </a:r>
            <a:r>
              <a:rPr lang="en-US" sz="1200" b="0" i="0" kern="1200" dirty="0" smtClean="0">
                <a:solidFill>
                  <a:schemeClr val="tx1"/>
                </a:solidFill>
                <a:latin typeface="+mn-lt"/>
                <a:ea typeface="+mn-ea"/>
                <a:cs typeface="+mn-cs"/>
              </a:rPr>
              <a:t>, trained with extensive datasets comprising diverse coding patterns and structures, enable the tools to learn and adapt to different coding styles and preferences, ensuring continuous improvement and customization.</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GitHub</a:t>
            </a:r>
            <a:r>
              <a:rPr lang="en-US" sz="1200" b="0" i="0" kern="1200" dirty="0" smtClean="0">
                <a:solidFill>
                  <a:schemeClr val="tx1"/>
                </a:solidFill>
                <a:latin typeface="+mn-lt"/>
                <a:ea typeface="+mn-ea"/>
                <a:cs typeface="+mn-cs"/>
              </a:rPr>
              <a:t> Copilot utilizes advanced NLP and ML models trained on millions of public code repositories, allowing it to understand coding contexts and generate relevant code suggestions.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dirty="0" smtClean="0">
                <a:solidFill>
                  <a:schemeClr val="tx1"/>
                </a:solidFill>
                <a:latin typeface="+mn-lt"/>
                <a:ea typeface="+mn-ea"/>
                <a:cs typeface="+mn-cs"/>
                <a:hlinkClick r:id="rId3"/>
              </a:rPr>
              <a:t>Data analysis</a:t>
            </a:r>
            <a:r>
              <a:rPr lang="en-US" sz="1200" b="0" i="0" kern="1200" dirty="0" smtClean="0">
                <a:solidFill>
                  <a:schemeClr val="tx1"/>
                </a:solidFill>
                <a:latin typeface="+mn-lt"/>
                <a:ea typeface="+mn-ea"/>
                <a:cs typeface="+mn-cs"/>
              </a:rPr>
              <a:t> is integral to the functioning of AI-assisted coding tools. These tools can identify patterns, trends, and anomalies by analyzing vast amounts of code data, facilitating accurate code prediction. They use probabilistic models and statistical analysis to predict the most likely next line or block of code based on the analyzed data, significantly reducing the coding time and minimizing errors.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Kite employs data analysis to offer intelligent code completions, using the analyzed patterns to predict and suggest relevant code snippets in real-time.</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AI-assisted coding tools are designed to seamlessly integrate with various IDEs, providing developers with real-time assistance as they write code. This integration enables developers to access the tool’s features and capabilities directly within their preferred coding environment, enhancing their productivity and coding experience. The integration also ensures that the tools can work in sync with other development tools and processes, offering comprehensive support to developers.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DeepCode</a:t>
            </a:r>
            <a:r>
              <a:rPr lang="en-US" sz="1200" b="0" i="0" kern="1200" dirty="0" smtClean="0">
                <a:solidFill>
                  <a:schemeClr val="tx1"/>
                </a:solidFill>
                <a:latin typeface="+mn-lt"/>
                <a:ea typeface="+mn-ea"/>
                <a:cs typeface="+mn-cs"/>
              </a:rPr>
              <a:t> offers </a:t>
            </a:r>
            <a:r>
              <a:rPr lang="en-US" sz="1200" b="0" i="0" kern="1200" dirty="0" err="1" smtClean="0">
                <a:solidFill>
                  <a:schemeClr val="tx1"/>
                </a:solidFill>
                <a:latin typeface="+mn-lt"/>
                <a:ea typeface="+mn-ea"/>
                <a:cs typeface="+mn-cs"/>
              </a:rPr>
              <a:t>plugins</a:t>
            </a:r>
            <a:r>
              <a:rPr lang="en-US" sz="1200" b="0" i="0" kern="1200" dirty="0" smtClean="0">
                <a:solidFill>
                  <a:schemeClr val="tx1"/>
                </a:solidFill>
                <a:latin typeface="+mn-lt"/>
                <a:ea typeface="+mn-ea"/>
                <a:cs typeface="+mn-cs"/>
              </a:rPr>
              <a:t> for popular IDEs like Visual Studio Code and </a:t>
            </a:r>
            <a:r>
              <a:rPr lang="en-US" sz="1200" b="0" i="0" kern="1200" dirty="0" err="1" smtClean="0">
                <a:solidFill>
                  <a:schemeClr val="tx1"/>
                </a:solidFill>
                <a:latin typeface="+mn-lt"/>
                <a:ea typeface="+mn-ea"/>
                <a:cs typeface="+mn-cs"/>
              </a:rPr>
              <a:t>IntelliJ</a:t>
            </a:r>
            <a:r>
              <a:rPr lang="en-US" sz="1200" b="0" i="0" kern="1200" dirty="0" smtClean="0">
                <a:solidFill>
                  <a:schemeClr val="tx1"/>
                </a:solidFill>
                <a:latin typeface="+mn-lt"/>
                <a:ea typeface="+mn-ea"/>
                <a:cs typeface="+mn-cs"/>
              </a:rPr>
              <a:t> IDEA, allowing developers to receive real-time code reviews and suggestions directly in their development environment.</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A distinctive feature of AI-assisted coding tools is their ability to learn and adapt continuously. Developers of these tools learn from the new coding patterns and user interactions, refining their predictions and suggestions. This continuous learning ensures that the tools stay updated with the latest coding trends and developer preferences, offering ever-improving support to developers.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Rookout</a:t>
            </a:r>
            <a:r>
              <a:rPr lang="en-US" sz="1200" b="0" i="0" kern="1200" dirty="0" smtClean="0">
                <a:solidFill>
                  <a:schemeClr val="tx1"/>
                </a:solidFill>
                <a:latin typeface="+mn-lt"/>
                <a:ea typeface="+mn-ea"/>
                <a:cs typeface="+mn-cs"/>
              </a:rPr>
              <a:t> utilizes continuous learning to adapt its debugging suggestions and insights based on the evolving codebase and developer interactions.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AI-assisted coding uses artificial intelligence and advanced machine learning to help generate code automatically</a:t>
            </a:r>
          </a:p>
          <a:p>
            <a:r>
              <a:rPr lang="en-US" dirty="0" smtClean="0"/>
              <a:t>These tools allow developers to describe in English or other native language what they want their code to do and then have the tool generate the code to accomplish that task. </a:t>
            </a:r>
          </a:p>
          <a:p>
            <a:r>
              <a:rPr lang="en-US" dirty="0" smtClean="0"/>
              <a:t>This includes the creation of common elements such as custom variable names and the calling of external modules or services.</a:t>
            </a:r>
          </a:p>
          <a:p>
            <a:r>
              <a:rPr lang="en-US" dirty="0" smtClean="0"/>
              <a:t>AI code tools can also translate code from one language to another</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Tool Name</a:t>
            </a:r>
            <a:r>
              <a:rPr lang="en-US" dirty="0" smtClean="0"/>
              <a:t> </a:t>
            </a:r>
            <a:r>
              <a:rPr lang="en-US" b="1" dirty="0" smtClean="0"/>
              <a:t>Backed By / Company</a:t>
            </a:r>
            <a:r>
              <a:rPr lang="en-US" dirty="0" smtClean="0"/>
              <a:t> </a:t>
            </a:r>
            <a:r>
              <a:rPr lang="en-US" b="1" dirty="0" smtClean="0"/>
              <a:t>Generative AI Model</a:t>
            </a:r>
            <a:r>
              <a:rPr lang="en-US" dirty="0" smtClean="0"/>
              <a:t> </a:t>
            </a:r>
            <a:r>
              <a:rPr lang="en-US" b="1" dirty="0" err="1" smtClean="0"/>
              <a:t>GitHub</a:t>
            </a:r>
            <a:r>
              <a:rPr lang="en-US" b="1" dirty="0" smtClean="0"/>
              <a:t> Copilot</a:t>
            </a:r>
            <a:r>
              <a:rPr lang="en-US" dirty="0" smtClean="0"/>
              <a:t> </a:t>
            </a:r>
            <a:r>
              <a:rPr lang="en-US" dirty="0" err="1" smtClean="0"/>
              <a:t>GitHub</a:t>
            </a:r>
            <a:r>
              <a:rPr lang="en-US" dirty="0" smtClean="0"/>
              <a:t> + </a:t>
            </a:r>
            <a:r>
              <a:rPr lang="en-US" dirty="0" err="1" smtClean="0"/>
              <a:t>OpenAI</a:t>
            </a:r>
            <a:r>
              <a:rPr lang="en-US" dirty="0" smtClean="0"/>
              <a:t> </a:t>
            </a:r>
            <a:r>
              <a:rPr lang="en-US" dirty="0" err="1" smtClean="0"/>
              <a:t>OpenAI</a:t>
            </a:r>
            <a:r>
              <a:rPr lang="en-US" dirty="0" smtClean="0"/>
              <a:t> Codex / GPT-4 </a:t>
            </a:r>
            <a:r>
              <a:rPr lang="en-US" b="1" dirty="0" smtClean="0"/>
              <a:t>Amazon </a:t>
            </a:r>
            <a:r>
              <a:rPr lang="en-US" b="1" dirty="0" err="1" smtClean="0"/>
              <a:t>CodeWhisperer</a:t>
            </a:r>
            <a:r>
              <a:rPr lang="en-US" dirty="0" smtClean="0"/>
              <a:t> Amazon Web Services (AWS) Custom Foundation Model by AWS </a:t>
            </a:r>
            <a:r>
              <a:rPr lang="en-US" b="1" dirty="0" err="1" smtClean="0"/>
              <a:t>Tabnine</a:t>
            </a:r>
            <a:r>
              <a:rPr lang="en-US" dirty="0" smtClean="0"/>
              <a:t> </a:t>
            </a:r>
            <a:r>
              <a:rPr lang="en-US" dirty="0" err="1" smtClean="0"/>
              <a:t>Tabnine</a:t>
            </a:r>
            <a:r>
              <a:rPr lang="en-US" dirty="0" smtClean="0"/>
              <a:t> (formerly </a:t>
            </a:r>
            <a:r>
              <a:rPr lang="en-US" dirty="0" err="1" smtClean="0"/>
              <a:t>Codota</a:t>
            </a:r>
            <a:r>
              <a:rPr lang="en-US" dirty="0" smtClean="0"/>
              <a:t>) Fine-tuned GPT models (custom) </a:t>
            </a:r>
            <a:r>
              <a:rPr lang="en-US" b="1" dirty="0" smtClean="0"/>
              <a:t>Kite</a:t>
            </a:r>
            <a:r>
              <a:rPr lang="en-US" dirty="0" smtClean="0"/>
              <a:t> </a:t>
            </a:r>
            <a:r>
              <a:rPr lang="en-US" i="1" dirty="0" smtClean="0"/>
              <a:t>(discontinued)</a:t>
            </a:r>
            <a:r>
              <a:rPr lang="en-US" dirty="0" smtClean="0"/>
              <a:t> Kite Proprietary ML models (Python-based) </a:t>
            </a:r>
            <a:r>
              <a:rPr lang="en-US" b="1" dirty="0" err="1" smtClean="0"/>
              <a:t>Replit</a:t>
            </a:r>
            <a:r>
              <a:rPr lang="en-US" b="1" dirty="0" smtClean="0"/>
              <a:t> Ghostwriter</a:t>
            </a:r>
            <a:r>
              <a:rPr lang="en-US" dirty="0" smtClean="0"/>
              <a:t> </a:t>
            </a:r>
            <a:r>
              <a:rPr lang="en-US" dirty="0" err="1" smtClean="0"/>
              <a:t>Replit</a:t>
            </a:r>
            <a:r>
              <a:rPr lang="en-US" dirty="0" smtClean="0"/>
              <a:t> </a:t>
            </a:r>
            <a:r>
              <a:rPr lang="en-US" dirty="0" err="1" smtClean="0"/>
              <a:t>Replit's</a:t>
            </a:r>
            <a:r>
              <a:rPr lang="en-US" dirty="0" smtClean="0"/>
              <a:t> own </a:t>
            </a:r>
            <a:r>
              <a:rPr lang="en-US" dirty="0" err="1" smtClean="0"/>
              <a:t>CodeGen</a:t>
            </a:r>
            <a:r>
              <a:rPr lang="en-US" dirty="0" smtClean="0"/>
              <a:t> model </a:t>
            </a:r>
            <a:r>
              <a:rPr lang="en-US" b="1" dirty="0" err="1" smtClean="0"/>
              <a:t>CodeGeeX</a:t>
            </a:r>
            <a:r>
              <a:rPr lang="en-US" dirty="0" smtClean="0"/>
              <a:t> </a:t>
            </a:r>
            <a:r>
              <a:rPr lang="en-US" dirty="0" err="1" smtClean="0"/>
              <a:t>Tsinghua</a:t>
            </a:r>
            <a:r>
              <a:rPr lang="en-US" dirty="0" smtClean="0"/>
              <a:t> University &amp; BAAI </a:t>
            </a:r>
            <a:r>
              <a:rPr lang="en-US" dirty="0" err="1" smtClean="0"/>
              <a:t>CodeGeeX</a:t>
            </a:r>
            <a:r>
              <a:rPr lang="en-US" dirty="0" smtClean="0"/>
              <a:t> (GPT-style code model) </a:t>
            </a:r>
            <a:r>
              <a:rPr lang="en-US" b="1" dirty="0" err="1" smtClean="0"/>
              <a:t>PolyCoder</a:t>
            </a:r>
            <a:r>
              <a:rPr lang="en-US" dirty="0" smtClean="0"/>
              <a:t> Carnegie Mellon University </a:t>
            </a:r>
            <a:r>
              <a:rPr lang="en-US" dirty="0" err="1" smtClean="0"/>
              <a:t>PolyCoder</a:t>
            </a:r>
            <a:r>
              <a:rPr lang="en-US" dirty="0" smtClean="0"/>
              <a:t> (GPT-2 variant) </a:t>
            </a:r>
            <a:r>
              <a:rPr lang="en-US" b="1" dirty="0" err="1" smtClean="0"/>
              <a:t>CodeGen</a:t>
            </a:r>
            <a:r>
              <a:rPr lang="en-US" dirty="0" smtClean="0"/>
              <a:t> </a:t>
            </a:r>
            <a:r>
              <a:rPr lang="en-US" dirty="0" err="1" smtClean="0"/>
              <a:t>Salesforce</a:t>
            </a:r>
            <a:r>
              <a:rPr lang="en-US" dirty="0" smtClean="0"/>
              <a:t> Research </a:t>
            </a:r>
            <a:r>
              <a:rPr lang="en-US" dirty="0" err="1" smtClean="0"/>
              <a:t>CodeGen</a:t>
            </a:r>
            <a:r>
              <a:rPr lang="en-US" dirty="0" smtClean="0"/>
              <a:t> (Open-source code model) </a:t>
            </a:r>
            <a:r>
              <a:rPr lang="en-US" b="1" dirty="0" err="1" smtClean="0"/>
              <a:t>StarCoder</a:t>
            </a:r>
            <a:r>
              <a:rPr lang="en-US" b="1" dirty="0" smtClean="0"/>
              <a:t> / StarCoder2</a:t>
            </a:r>
            <a:r>
              <a:rPr lang="en-US" dirty="0" smtClean="0"/>
              <a:t> Hugging Face + </a:t>
            </a:r>
            <a:r>
              <a:rPr lang="en-US" dirty="0" err="1" smtClean="0"/>
              <a:t>ServiceNow</a:t>
            </a:r>
            <a:r>
              <a:rPr lang="en-US" dirty="0" smtClean="0"/>
              <a:t> Labs </a:t>
            </a:r>
            <a:r>
              <a:rPr lang="en-US" dirty="0" err="1" smtClean="0"/>
              <a:t>StarCoder</a:t>
            </a:r>
            <a:r>
              <a:rPr lang="en-US" dirty="0" smtClean="0"/>
              <a:t> LLM (open-source) </a:t>
            </a:r>
            <a:r>
              <a:rPr lang="en-US" b="1" dirty="0" smtClean="0"/>
              <a:t>Code </a:t>
            </a:r>
            <a:r>
              <a:rPr lang="en-US" b="1" dirty="0" err="1" smtClean="0"/>
              <a:t>LLaMA</a:t>
            </a:r>
            <a:r>
              <a:rPr lang="en-US" dirty="0" smtClean="0"/>
              <a:t> Meta Code </a:t>
            </a:r>
            <a:r>
              <a:rPr lang="en-US" dirty="0" err="1" smtClean="0"/>
              <a:t>LLaMA</a:t>
            </a:r>
            <a:r>
              <a:rPr lang="en-US" dirty="0" smtClean="0"/>
              <a:t> (</a:t>
            </a:r>
            <a:r>
              <a:rPr lang="en-US" dirty="0" err="1" smtClean="0"/>
              <a:t>LLaMA</a:t>
            </a:r>
            <a:r>
              <a:rPr lang="en-US" dirty="0" smtClean="0"/>
              <a:t> variant fine-tuned on code) </a:t>
            </a:r>
            <a:r>
              <a:rPr lang="en-US" b="1" dirty="0" smtClean="0"/>
              <a:t>Cursor</a:t>
            </a:r>
            <a:r>
              <a:rPr lang="en-US" dirty="0" smtClean="0"/>
              <a:t> </a:t>
            </a:r>
            <a:r>
              <a:rPr lang="en-US" dirty="0" err="1" smtClean="0"/>
              <a:t>Cursor</a:t>
            </a:r>
            <a:r>
              <a:rPr lang="en-US" dirty="0" smtClean="0"/>
              <a:t> Uses </a:t>
            </a:r>
            <a:r>
              <a:rPr lang="en-US" dirty="0" err="1" smtClean="0"/>
              <a:t>OpenAI</a:t>
            </a:r>
            <a:r>
              <a:rPr lang="en-US" dirty="0" smtClean="0"/>
              <a:t> Codex / GPT-4 </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Increased Productivity</a:t>
            </a:r>
            <a:r>
              <a:rPr lang="en-US" dirty="0" smtClean="0"/>
              <a:t> in AI-assisted coding means that developers can complete tasks more quickly and efficiently by leveraging AI tools. This includes:</a:t>
            </a:r>
            <a:endParaRPr lang="en-US" b="0" dirty="0" smtClean="0"/>
          </a:p>
          <a:p>
            <a:r>
              <a:rPr lang="en-US" b="0" dirty="0" smtClean="0"/>
              <a:t>Faster code writing through intelligent </a:t>
            </a:r>
            <a:r>
              <a:rPr lang="en-US" b="0" dirty="0" err="1" smtClean="0"/>
              <a:t>autocompletion</a:t>
            </a:r>
            <a:endParaRPr lang="en-US" b="0" dirty="0" smtClean="0"/>
          </a:p>
          <a:p>
            <a:r>
              <a:rPr lang="en-US" b="0" dirty="0" smtClean="0"/>
              <a:t>Reduced time spent on debugging and error fixing</a:t>
            </a:r>
          </a:p>
          <a:p>
            <a:r>
              <a:rPr lang="en-US" b="0" dirty="0" smtClean="0"/>
              <a:t>Quick generation of repetitive or boilerplate code</a:t>
            </a:r>
          </a:p>
          <a:p>
            <a:r>
              <a:rPr lang="en-US" b="0" dirty="0" smtClean="0"/>
              <a:t>Automated documentation and testing</a:t>
            </a:r>
          </a:p>
          <a:p>
            <a:r>
              <a:rPr lang="en-US" b="0" dirty="0" smtClean="0"/>
              <a:t>Fewer context switches (less need to search for syntax or examples)</a:t>
            </a:r>
          </a:p>
          <a:p>
            <a:r>
              <a:rPr lang="en-US" b="0" dirty="0" smtClean="0"/>
              <a:t>Improved focus on logic and design instead of syntax</a:t>
            </a:r>
          </a:p>
          <a:p>
            <a:pPr rtl="0"/>
            <a:endParaRPr lang="en-US" b="1" dirty="0" smtClean="0"/>
          </a:p>
          <a:p>
            <a:pPr rtl="0"/>
            <a:r>
              <a:rPr lang="en-US" b="1" dirty="0" smtClean="0"/>
              <a:t>Faster Code Development</a:t>
            </a:r>
            <a:endParaRPr lang="en-US" dirty="0" smtClean="0"/>
          </a:p>
          <a:p>
            <a:pPr rtl="0"/>
            <a:r>
              <a:rPr lang="en-US" b="1" dirty="0" smtClean="0"/>
              <a:t>Improved Code Quality</a:t>
            </a:r>
            <a:endParaRPr lang="en-US" dirty="0" smtClean="0"/>
          </a:p>
          <a:p>
            <a:pPr rtl="0"/>
            <a:r>
              <a:rPr lang="en-US" b="1" dirty="0" smtClean="0"/>
              <a:t>Reduced Syntax and Logical Errors</a:t>
            </a:r>
            <a:endParaRPr lang="en-US" dirty="0" smtClean="0"/>
          </a:p>
          <a:p>
            <a:pPr rtl="0"/>
            <a:r>
              <a:rPr lang="en-US" b="1" dirty="0" smtClean="0"/>
              <a:t>Automated Code Documentation</a:t>
            </a:r>
            <a:endParaRPr lang="en-US" dirty="0" smtClean="0"/>
          </a:p>
          <a:p>
            <a:pPr rtl="0"/>
            <a:r>
              <a:rPr lang="en-US" b="1" dirty="0" smtClean="0"/>
              <a:t>Quick Bug Detection and Fixing</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Efficient Code Refactoring: Efficient Code Refactoring</a:t>
            </a:r>
            <a:r>
              <a:rPr lang="en-US" dirty="0" smtClean="0"/>
              <a:t> means improving the structure, readability, and maintainability of existing code </a:t>
            </a:r>
            <a:r>
              <a:rPr lang="en-US" b="1" dirty="0" smtClean="0"/>
              <a:t>without changing its functionality</a:t>
            </a:r>
            <a:r>
              <a:rPr lang="en-US" dirty="0" smtClean="0"/>
              <a:t>, using AI tools to:</a:t>
            </a:r>
          </a:p>
          <a:p>
            <a:r>
              <a:rPr lang="en-US" dirty="0" smtClean="0"/>
              <a:t>Automatically clean up messy or duplicated code</a:t>
            </a:r>
          </a:p>
          <a:p>
            <a:r>
              <a:rPr lang="en-US" dirty="0" smtClean="0"/>
              <a:t>Rename variables/functions for better clarity</a:t>
            </a:r>
          </a:p>
          <a:p>
            <a:r>
              <a:rPr lang="en-US" dirty="0" smtClean="0"/>
              <a:t>Simplify complex logic or nested conditions</a:t>
            </a:r>
          </a:p>
          <a:p>
            <a:r>
              <a:rPr lang="en-US" dirty="0" smtClean="0"/>
              <a:t>Reorganize code into modular and reusable parts</a:t>
            </a:r>
          </a:p>
          <a:p>
            <a:r>
              <a:rPr lang="en-US" dirty="0" smtClean="0"/>
              <a:t>Follow consistent coding styles and best practices</a:t>
            </a:r>
          </a:p>
          <a:p>
            <a:pPr rtl="0"/>
            <a:endParaRPr lang="en-US" dirty="0" smtClean="0"/>
          </a:p>
          <a:p>
            <a:pPr rtl="0"/>
            <a:r>
              <a:rPr lang="en-US" b="1" dirty="0" smtClean="0"/>
              <a:t>Support for Multiple Programming Languages: C, C#,</a:t>
            </a:r>
            <a:r>
              <a:rPr lang="en-US" b="1" baseline="0" dirty="0" smtClean="0"/>
              <a:t> Python , Java etc</a:t>
            </a:r>
          </a:p>
          <a:p>
            <a:pPr rtl="0"/>
            <a:endParaRPr lang="en-US" dirty="0" smtClean="0"/>
          </a:p>
          <a:p>
            <a:r>
              <a:rPr lang="en-US" b="1" dirty="0" smtClean="0"/>
              <a:t>Assistance for Beginners and Non-Experts</a:t>
            </a:r>
            <a:r>
              <a:rPr lang="en-US" dirty="0" smtClean="0"/>
              <a:t> in AI-assisted coding refers to how AI tools help those with limited programming experience by:</a:t>
            </a:r>
          </a:p>
          <a:p>
            <a:r>
              <a:rPr lang="en-US" b="0" dirty="0" smtClean="0"/>
              <a:t>Providing real-time code suggestions</a:t>
            </a:r>
          </a:p>
          <a:p>
            <a:r>
              <a:rPr lang="en-US" b="0" dirty="0" smtClean="0"/>
              <a:t>Translating natural language instructions into code</a:t>
            </a:r>
          </a:p>
          <a:p>
            <a:r>
              <a:rPr lang="en-US" b="0" dirty="0" smtClean="0"/>
              <a:t>Generating sample code snippets</a:t>
            </a:r>
          </a:p>
          <a:p>
            <a:r>
              <a:rPr lang="en-US" b="0" dirty="0" smtClean="0"/>
              <a:t>Auto-completing syntax and functions</a:t>
            </a:r>
          </a:p>
          <a:p>
            <a:r>
              <a:rPr lang="en-US" b="0" dirty="0" smtClean="0"/>
              <a:t>Offering explanations for complex code</a:t>
            </a:r>
          </a:p>
          <a:p>
            <a:r>
              <a:rPr lang="en-US" b="0" dirty="0" smtClean="0"/>
              <a:t>Suggesting best practices and common patterns</a:t>
            </a:r>
          </a:p>
          <a:p>
            <a:r>
              <a:rPr lang="en-US" b="0" dirty="0" smtClean="0"/>
              <a:t>Helping debug errors with clear suggestions</a:t>
            </a:r>
          </a:p>
          <a:p>
            <a:pPr rtl="0"/>
            <a:endParaRPr lang="en-US" b="1" dirty="0" smtClean="0"/>
          </a:p>
          <a:p>
            <a:r>
              <a:rPr lang="en-US" b="1" dirty="0" smtClean="0"/>
              <a:t>Enhanced Collaboration and Code Sharing</a:t>
            </a:r>
            <a:r>
              <a:rPr lang="en-US" dirty="0" smtClean="0"/>
              <a:t> in AI-assisted coding refers to how AI tools help teams work together more effectively by:</a:t>
            </a:r>
          </a:p>
          <a:p>
            <a:r>
              <a:rPr lang="en-US" b="0" dirty="0" smtClean="0"/>
              <a:t>Generating consistent and readable code that’s easier for others to understand</a:t>
            </a:r>
          </a:p>
          <a:p>
            <a:r>
              <a:rPr lang="en-US" b="0" dirty="0" smtClean="0"/>
              <a:t>Auto-documenting code, making it clearer for collaborators</a:t>
            </a:r>
          </a:p>
          <a:p>
            <a:r>
              <a:rPr lang="en-US" b="0" dirty="0" smtClean="0"/>
              <a:t>Summarizing code changes for quick reviews and team discussions</a:t>
            </a:r>
          </a:p>
          <a:p>
            <a:r>
              <a:rPr lang="en-US" b="0" dirty="0" smtClean="0"/>
              <a:t>Suggesting standardized coding practices, reducing style conflicts</a:t>
            </a:r>
          </a:p>
          <a:p>
            <a:r>
              <a:rPr lang="en-US" b="0" dirty="0" smtClean="0"/>
              <a:t>Integrating with version control systems like </a:t>
            </a:r>
            <a:r>
              <a:rPr lang="en-US" b="0" dirty="0" err="1" smtClean="0"/>
              <a:t>Git</a:t>
            </a:r>
            <a:r>
              <a:rPr lang="en-US" b="0" dirty="0" smtClean="0"/>
              <a:t> for smoother code sharing</a:t>
            </a:r>
          </a:p>
          <a:p>
            <a:r>
              <a:rPr lang="en-US" b="0" dirty="0" smtClean="0"/>
              <a:t>Improving pull request quality through AI-driven code reviews and feedback</a:t>
            </a:r>
          </a:p>
          <a:p>
            <a:pPr rtl="0"/>
            <a:endParaRPr lang="en-US" b="1" dirty="0" smtClean="0"/>
          </a:p>
          <a:p>
            <a:pPr rtl="0"/>
            <a:endParaRPr lang="en-US" b="1" dirty="0" smtClean="0"/>
          </a:p>
          <a:p>
            <a:r>
              <a:rPr lang="en-US" b="1" dirty="0" smtClean="0"/>
              <a:t>Faster Learning Curve for New Tools or APIs</a:t>
            </a:r>
            <a:r>
              <a:rPr lang="en-US" dirty="0" smtClean="0"/>
              <a:t> in AI-assisted coding means that AI helps developers quickly understand and use unfamiliar technologies by:</a:t>
            </a:r>
            <a:endParaRPr lang="en-US" b="0" dirty="0" smtClean="0"/>
          </a:p>
          <a:p>
            <a:r>
              <a:rPr lang="en-US" b="0" dirty="0" smtClean="0"/>
              <a:t>Suggesting correct API methods and usage patterns</a:t>
            </a:r>
          </a:p>
          <a:p>
            <a:r>
              <a:rPr lang="en-US" b="0" dirty="0" smtClean="0"/>
              <a:t>Providing code examples in real time</a:t>
            </a:r>
          </a:p>
          <a:p>
            <a:r>
              <a:rPr lang="en-US" b="0" dirty="0" smtClean="0"/>
              <a:t>Auto-completing function names and parameters</a:t>
            </a:r>
          </a:p>
          <a:p>
            <a:r>
              <a:rPr lang="en-US" b="0" dirty="0" smtClean="0"/>
              <a:t>Offering inline documentation or explanations</a:t>
            </a:r>
          </a:p>
          <a:p>
            <a:r>
              <a:rPr lang="en-US" b="0" dirty="0" smtClean="0"/>
              <a:t>Reducing the need to constantly search through external documentation</a:t>
            </a:r>
          </a:p>
          <a:p>
            <a:r>
              <a:rPr lang="en-US" b="0" dirty="0" smtClean="0"/>
              <a:t>Identifying common mistakes and offering corrections</a:t>
            </a:r>
          </a:p>
          <a:p>
            <a:pPr rtl="0"/>
            <a:endParaRPr lang="en-US" b="1" dirty="0" smtClean="0"/>
          </a:p>
          <a:p>
            <a:r>
              <a:rPr lang="en-US" b="1" dirty="0" smtClean="0"/>
              <a:t>Time-Saving in Writing Tests</a:t>
            </a:r>
            <a:r>
              <a:rPr lang="en-US" dirty="0" smtClean="0"/>
              <a:t> through AI-assisted coding refers to how AI tools help automate the creation of test cases, reducing manual effort and speeding up the testing process. This includes:</a:t>
            </a:r>
          </a:p>
          <a:p>
            <a:r>
              <a:rPr lang="en-US" b="0" dirty="0" smtClean="0"/>
              <a:t>Auto-generating unit tests for functions and classes</a:t>
            </a:r>
          </a:p>
          <a:p>
            <a:r>
              <a:rPr lang="en-US" b="0" dirty="0" smtClean="0"/>
              <a:t>Suggesting test inputs and expected outputs</a:t>
            </a:r>
          </a:p>
          <a:p>
            <a:r>
              <a:rPr lang="en-US" b="0" dirty="0" smtClean="0"/>
              <a:t>Detecting edge cases that need testing</a:t>
            </a:r>
          </a:p>
          <a:p>
            <a:r>
              <a:rPr lang="en-US" b="0" dirty="0" smtClean="0"/>
              <a:t>Creating test templates based on code structure</a:t>
            </a:r>
          </a:p>
          <a:p>
            <a:r>
              <a:rPr lang="en-US" b="0" dirty="0" smtClean="0"/>
              <a:t>Improving test coverage without writing every test manually</a:t>
            </a:r>
          </a:p>
          <a:p>
            <a:r>
              <a:rPr lang="en-US" b="0" dirty="0" smtClean="0"/>
              <a:t>Helping maintain test consistency across the codebase</a:t>
            </a:r>
            <a:endParaRPr lang="en-US" b="0"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Context Understanding:</a:t>
            </a:r>
            <a:r>
              <a:rPr lang="en-US" dirty="0" smtClean="0"/>
              <a:t> AI often struggles with understanding the full context of a large project or legacy codebase.</a:t>
            </a:r>
          </a:p>
          <a:p>
            <a:r>
              <a:rPr lang="en-US" b="1" dirty="0" smtClean="0"/>
              <a:t>Security and Privacy:</a:t>
            </a:r>
            <a:r>
              <a:rPr lang="en-US" dirty="0" smtClean="0"/>
              <a:t> AI tools may unintentionally expose proprietary or sensitive code, especially when using cloud-based models.</a:t>
            </a:r>
          </a:p>
          <a:p>
            <a:r>
              <a:rPr lang="en-US" b="1" dirty="0" smtClean="0"/>
              <a:t>Code Quality Assurance:</a:t>
            </a:r>
            <a:r>
              <a:rPr lang="en-US" dirty="0" smtClean="0"/>
              <a:t> Generated code may compile but lack optimization, readability, or proper structure.</a:t>
            </a:r>
          </a:p>
          <a:p>
            <a:r>
              <a:rPr lang="en-US" b="1" dirty="0" smtClean="0"/>
              <a:t>Bias and Reliability:</a:t>
            </a:r>
            <a:r>
              <a:rPr lang="en-US" dirty="0" smtClean="0"/>
              <a:t> AI models may produce biased or inconsistent outputs due to limitations in training data.</a:t>
            </a:r>
          </a:p>
          <a:p>
            <a:r>
              <a:rPr lang="en-US" b="1" dirty="0" smtClean="0"/>
              <a:t>Developer Over-reliance:</a:t>
            </a:r>
            <a:r>
              <a:rPr lang="en-US" dirty="0" smtClean="0"/>
              <a:t> Overdependence on AI tools can hinder learning and deep understanding of programming concepts.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 Fully Autonomous:</a:t>
            </a:r>
            <a:r>
              <a:rPr lang="en-US" dirty="0" smtClean="0"/>
              <a:t> AI can assist but not replace human logic, architectural decisions, or critical thinking in problem-solving.</a:t>
            </a:r>
          </a:p>
          <a:p>
            <a:r>
              <a:rPr lang="en-US" b="1" dirty="0" smtClean="0"/>
              <a:t>Tool-Specific Constraints:</a:t>
            </a:r>
            <a:r>
              <a:rPr lang="en-US" dirty="0" smtClean="0"/>
              <a:t> Some tools are limited to specific languages, platforms, or IDEs.</a:t>
            </a:r>
          </a:p>
          <a:p>
            <a:r>
              <a:rPr lang="en-US" b="1" dirty="0" smtClean="0"/>
              <a:t>Inaccurate Predictions:</a:t>
            </a:r>
            <a:r>
              <a:rPr lang="en-US" dirty="0" smtClean="0"/>
              <a:t> AI-generated code snippets might not always align with project-specific requirements.</a:t>
            </a:r>
          </a:p>
          <a:p>
            <a:r>
              <a:rPr lang="en-US" b="1" dirty="0" smtClean="0"/>
              <a:t>Ethical and Legal Concerns:</a:t>
            </a:r>
            <a:r>
              <a:rPr lang="en-US" dirty="0" smtClean="0"/>
              <a:t> Issues around code licensing, plagiarism, and use of open-source code remain unresolved.</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 Fully Autonomous:</a:t>
            </a:r>
            <a:r>
              <a:rPr lang="en-US" dirty="0" smtClean="0"/>
              <a:t> AI can assist but not replace human logic, architectural decisions, or critical thinking in problem-solving.</a:t>
            </a:r>
          </a:p>
          <a:p>
            <a:r>
              <a:rPr lang="en-US" b="1" dirty="0" smtClean="0"/>
              <a:t>Tool-Specific Constraints:</a:t>
            </a:r>
            <a:r>
              <a:rPr lang="en-US" dirty="0" smtClean="0"/>
              <a:t> Some tools are limited to specific languages, platforms, or IDEs.</a:t>
            </a:r>
          </a:p>
          <a:p>
            <a:r>
              <a:rPr lang="en-US" b="1" dirty="0" smtClean="0"/>
              <a:t>Inaccurate Predictions:</a:t>
            </a:r>
            <a:r>
              <a:rPr lang="en-US" dirty="0" smtClean="0"/>
              <a:t> AI-generated code snippets might not always align with project-specific requirements.</a:t>
            </a:r>
          </a:p>
          <a:p>
            <a:r>
              <a:rPr lang="en-US" b="1" smtClean="0"/>
              <a:t>Ethical and Legal Concerns:</a:t>
            </a:r>
            <a:r>
              <a:rPr lang="en-US" smtClean="0"/>
              <a:t> Issues around code licensing, plagiarism, and use of open-source code remain unresolved.</a:t>
            </a:r>
            <a:endParaRPr lang="en-US"/>
          </a:p>
        </p:txBody>
      </p:sp>
      <p:sp>
        <p:nvSpPr>
          <p:cNvPr id="4" name="Slide Number Placeholder 3"/>
          <p:cNvSpPr>
            <a:spLocks noGrp="1"/>
          </p:cNvSpPr>
          <p:nvPr>
            <p:ph type="sldNum" sz="quarter" idx="10"/>
          </p:nvPr>
        </p:nvSpPr>
        <p:spPr/>
        <p:txBody>
          <a:bodyPr/>
          <a:lstStyle/>
          <a:p>
            <a:fld id="{46467D57-D457-4EAE-BF4F-2FDE0C552E3A}"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Artificial Intelligence (AI) is revolutionizing the way software is developed. </a:t>
            </a:r>
            <a:r>
              <a:rPr lang="en-US" b="1" dirty="0" smtClean="0"/>
              <a:t>AI-Assisted Coding</a:t>
            </a:r>
            <a:r>
              <a:rPr lang="en-US" dirty="0" smtClean="0"/>
              <a:t> is the integration of intelligent tools and models into the software development lifecycle to improve code quality, enhance productivity, and reduce development time. From code completion and bug detection to automated documentation and test generation, AI tools are becoming indispensable assets for developers.</a:t>
            </a:r>
          </a:p>
          <a:p>
            <a:r>
              <a:rPr lang="en-US" dirty="0" smtClean="0"/>
              <a:t>This course aims to introduce learners to the evolving landscape of AI in coding, explore various tools and platforms, and understand both the potential and boundaries of this technological shift.</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AI-assisted coding uses artificial intelligence and advanced machine learning to help generate code automatically</a:t>
            </a:r>
          </a:p>
          <a:p>
            <a:endParaRPr lang="en-US" dirty="0" smtClean="0"/>
          </a:p>
          <a:p>
            <a:r>
              <a:rPr lang="en-US" b="1" dirty="0" smtClean="0"/>
              <a:t>The algorithms powering these AI Assisted Coding tools are trained on vast amounts of existing source code typically from publicly available open-source projects.</a:t>
            </a:r>
          </a:p>
          <a:p>
            <a:endParaRPr lang="en-US" dirty="0" smtClean="0"/>
          </a:p>
          <a:p>
            <a:r>
              <a:rPr lang="en-US" b="1" dirty="0" smtClean="0"/>
              <a:t>AI Assisted Coding tools generate the code based on text prompts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AI-Assisted Coding Tasks</a:t>
            </a:r>
          </a:p>
          <a:p>
            <a:r>
              <a:rPr lang="en-US" b="1" dirty="0" smtClean="0"/>
              <a:t>Code Completion</a:t>
            </a:r>
            <a:endParaRPr lang="en-US" dirty="0" smtClean="0"/>
          </a:p>
          <a:p>
            <a:pPr lvl="1"/>
            <a:r>
              <a:rPr lang="en-US" dirty="0" smtClean="0"/>
              <a:t>Predicts and suggests the next line or block of code as you type.</a:t>
            </a:r>
          </a:p>
          <a:p>
            <a:pPr lvl="1"/>
            <a:r>
              <a:rPr lang="en-US" dirty="0" smtClean="0"/>
              <a:t>Helps speed up development and reduce syntax errors.</a:t>
            </a:r>
          </a:p>
          <a:p>
            <a:r>
              <a:rPr lang="en-US" b="1" dirty="0" smtClean="0"/>
              <a:t>Code Generation</a:t>
            </a:r>
            <a:endParaRPr lang="en-US" dirty="0" smtClean="0"/>
          </a:p>
          <a:p>
            <a:pPr lvl="1"/>
            <a:r>
              <a:rPr lang="en-US" dirty="0" smtClean="0"/>
              <a:t>Generates code from natural language descriptions or comments.</a:t>
            </a:r>
          </a:p>
          <a:p>
            <a:pPr lvl="1"/>
            <a:r>
              <a:rPr lang="en-US" dirty="0" smtClean="0"/>
              <a:t>Converts high-level requirements into functioning code snippets.</a:t>
            </a:r>
          </a:p>
          <a:p>
            <a:r>
              <a:rPr lang="en-US" b="1" dirty="0" smtClean="0"/>
              <a:t>Code Translation</a:t>
            </a:r>
            <a:endParaRPr lang="en-US" dirty="0" smtClean="0"/>
          </a:p>
          <a:p>
            <a:pPr lvl="1"/>
            <a:r>
              <a:rPr lang="en-US" dirty="0" smtClean="0"/>
              <a:t>Converts code from one programming language to another.</a:t>
            </a:r>
          </a:p>
          <a:p>
            <a:pPr lvl="1"/>
            <a:r>
              <a:rPr lang="en-US" dirty="0" smtClean="0"/>
              <a:t>Useful for migrating projects or learning new languages.</a:t>
            </a:r>
          </a:p>
          <a:p>
            <a:r>
              <a:rPr lang="en-US" b="1" dirty="0" smtClean="0"/>
              <a:t>Bug Detection and Fixing</a:t>
            </a:r>
            <a:endParaRPr lang="en-US" dirty="0" smtClean="0"/>
          </a:p>
          <a:p>
            <a:pPr lvl="1"/>
            <a:r>
              <a:rPr lang="en-US" dirty="0" smtClean="0"/>
              <a:t>Identifies potential bugs or errors in code.</a:t>
            </a:r>
          </a:p>
          <a:p>
            <a:pPr lvl="1"/>
            <a:r>
              <a:rPr lang="en-US" dirty="0" smtClean="0"/>
              <a:t>Suggests fixes or automatically corrects them.</a:t>
            </a:r>
          </a:p>
          <a:p>
            <a:r>
              <a:rPr lang="en-US" b="1" dirty="0" smtClean="0"/>
              <a:t>Code Refactoring</a:t>
            </a:r>
            <a:endParaRPr lang="en-US" dirty="0" smtClean="0"/>
          </a:p>
          <a:p>
            <a:pPr lvl="1"/>
            <a:r>
              <a:rPr lang="en-US" dirty="0" smtClean="0"/>
              <a:t>Improves code structure without changing its behavior.</a:t>
            </a:r>
          </a:p>
          <a:p>
            <a:pPr lvl="1"/>
            <a:r>
              <a:rPr lang="en-US" dirty="0" smtClean="0"/>
              <a:t>Enhances readability, performance, and maintainability.</a:t>
            </a:r>
          </a:p>
          <a:p>
            <a:r>
              <a:rPr lang="en-US" b="1" dirty="0" smtClean="0"/>
              <a:t>Test Case Generation</a:t>
            </a:r>
            <a:endParaRPr lang="en-US" dirty="0" smtClean="0"/>
          </a:p>
          <a:p>
            <a:pPr lvl="1"/>
            <a:r>
              <a:rPr lang="en-US" dirty="0" smtClean="0"/>
              <a:t>Automatically creates unit and integration tests for given functions or classes.</a:t>
            </a:r>
          </a:p>
          <a:p>
            <a:pPr lvl="1"/>
            <a:r>
              <a:rPr lang="en-US" dirty="0" smtClean="0"/>
              <a:t>Ensures better test coverage and reliability.</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Code Documentation</a:t>
            </a:r>
            <a:endParaRPr lang="en-US" dirty="0" smtClean="0"/>
          </a:p>
          <a:p>
            <a:pPr lvl="1"/>
            <a:r>
              <a:rPr lang="en-US" dirty="0" smtClean="0"/>
              <a:t>Generates comments and documentation from the code.</a:t>
            </a:r>
          </a:p>
          <a:p>
            <a:pPr lvl="1"/>
            <a:r>
              <a:rPr lang="en-US" dirty="0" smtClean="0"/>
              <a:t>Saves time and improves understanding for others reading the code.</a:t>
            </a:r>
          </a:p>
          <a:p>
            <a:r>
              <a:rPr lang="en-US" b="1" dirty="0" smtClean="0"/>
              <a:t>Code Summarization</a:t>
            </a:r>
            <a:endParaRPr lang="en-US" dirty="0" smtClean="0"/>
          </a:p>
          <a:p>
            <a:pPr lvl="1"/>
            <a:r>
              <a:rPr lang="en-US" dirty="0" smtClean="0"/>
              <a:t>Provides a high-level summary or explanation of a code block.</a:t>
            </a:r>
          </a:p>
          <a:p>
            <a:pPr lvl="1"/>
            <a:r>
              <a:rPr lang="en-US" dirty="0" smtClean="0"/>
              <a:t>Useful for learning or reviewing unfamiliar codebases.</a:t>
            </a:r>
          </a:p>
          <a:p>
            <a:r>
              <a:rPr lang="en-US" b="1" dirty="0" smtClean="0"/>
              <a:t>Syntax and Style Correction</a:t>
            </a:r>
            <a:endParaRPr lang="en-US" dirty="0" smtClean="0"/>
          </a:p>
          <a:p>
            <a:pPr lvl="1"/>
            <a:r>
              <a:rPr lang="en-US" dirty="0" smtClean="0"/>
              <a:t>Enforces coding standards and formatting rules.</a:t>
            </a:r>
          </a:p>
          <a:p>
            <a:pPr lvl="1"/>
            <a:r>
              <a:rPr lang="en-US" dirty="0" smtClean="0"/>
              <a:t>Corrects indentation, naming conventions, and style violations.</a:t>
            </a:r>
          </a:p>
          <a:p>
            <a:r>
              <a:rPr lang="en-US" b="1" dirty="0" smtClean="0"/>
              <a:t>Natural Language Query to Code Search</a:t>
            </a:r>
            <a:endParaRPr lang="en-US" dirty="0" smtClean="0"/>
          </a:p>
          <a:p>
            <a:pPr lvl="1"/>
            <a:r>
              <a:rPr lang="en-US" dirty="0" smtClean="0"/>
              <a:t>Finds relevant code snippets or functions based on plain language queries.</a:t>
            </a:r>
          </a:p>
          <a:p>
            <a:pPr lvl="1"/>
            <a:r>
              <a:rPr lang="en-US" dirty="0" smtClean="0"/>
              <a:t>Helps developers quickly locate needed components.</a:t>
            </a:r>
          </a:p>
          <a:p>
            <a:r>
              <a:rPr lang="en-US" b="1" dirty="0" smtClean="0"/>
              <a:t>API Usage Suggestions</a:t>
            </a:r>
            <a:endParaRPr lang="en-US" dirty="0" smtClean="0"/>
          </a:p>
          <a:p>
            <a:pPr lvl="1"/>
            <a:r>
              <a:rPr lang="en-US" dirty="0" smtClean="0"/>
              <a:t>Recommends correct and efficient ways to use APIs or libraries.</a:t>
            </a:r>
          </a:p>
          <a:p>
            <a:pPr lvl="1"/>
            <a:r>
              <a:rPr lang="en-US" dirty="0" smtClean="0"/>
              <a:t>Reduces the need to constantly refer to documentation.</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Code completion tools</a:t>
            </a:r>
          </a:p>
          <a:p>
            <a:pPr rtl="0"/>
            <a:r>
              <a:rPr lang="en-US" dirty="0" smtClean="0"/>
              <a:t>Debugging tools</a:t>
            </a:r>
          </a:p>
          <a:p>
            <a:pPr rtl="0"/>
            <a:r>
              <a:rPr lang="en-US" dirty="0" smtClean="0"/>
              <a:t>Security tools</a:t>
            </a:r>
          </a:p>
          <a:p>
            <a:pPr rtl="0"/>
            <a:r>
              <a:rPr lang="en-US" dirty="0" smtClean="0"/>
              <a:t>Testing Tools</a:t>
            </a:r>
          </a:p>
          <a:p>
            <a:pPr rtl="0"/>
            <a:r>
              <a:rPr lang="en-US" dirty="0" smtClean="0"/>
              <a:t>Code Review tools</a:t>
            </a:r>
          </a:p>
          <a:p>
            <a:pPr rtl="0"/>
            <a:r>
              <a:rPr lang="en-US" dirty="0" smtClean="0"/>
              <a:t>Code Generation tools</a:t>
            </a:r>
          </a:p>
          <a:p>
            <a:pPr rtl="0"/>
            <a:r>
              <a:rPr lang="en-US" dirty="0" smtClean="0"/>
              <a:t>Optimization tools</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Code completion tools leverage AI to predict and suggest the next line or block of code a developer is likely to write based on the current context of the code being written. They analyze the syntax and semantics of the written code to provide relevant and accurate suggestions, minimizing the likelihood of errors and enhancing coding efficiency.</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AI-powered debugging tools utilize advanced algorithms to detect and correct errors in the code automatically. They streamline the debugging process by identifying the root causes of issues and suggesting appropriate fixes, reducing the time and effort developers need to spend on debugging.</a:t>
            </a:r>
            <a:endParaRPr lang="en-US" dirty="0" smtClean="0"/>
          </a:p>
          <a:p>
            <a:pPr rtl="0"/>
            <a:r>
              <a:rPr lang="en-US" b="1" dirty="0" err="1" smtClean="0"/>
              <a:t>Rookout</a:t>
            </a:r>
            <a:r>
              <a:rPr lang="en-US" b="1" dirty="0" smtClean="0"/>
              <a:t>: This tool allows developers to set non-breaking breakpoints and fetch the needed data without stopping the code or adding extra code lines, leveraging AI to streamline the debugging process.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5E15A-8ED6-8531-ACA3-5CE122589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507DFD0-D83B-EBC4-CEFB-E8BCBC290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FFB329BF-34AB-6B7C-2221-C7471337782A}"/>
              </a:ext>
            </a:extLst>
          </p:cNvPr>
          <p:cNvSpPr>
            <a:spLocks noGrp="1"/>
          </p:cNvSpPr>
          <p:nvPr>
            <p:ph type="dt" sz="half" idx="10"/>
          </p:nvPr>
        </p:nvSpPr>
        <p:spPr/>
        <p:txBody>
          <a:bodyPr/>
          <a:lstStyle/>
          <a:p>
            <a:fld id="{16629E6E-63F9-4FC7-8CFE-B57C7A78BC4B}" type="datetime1">
              <a:rPr lang="en-US" smtClean="0"/>
              <a:pPr/>
              <a:t>7/8/2025</a:t>
            </a:fld>
            <a:endParaRPr lang="en-US"/>
          </a:p>
        </p:txBody>
      </p:sp>
      <p:sp>
        <p:nvSpPr>
          <p:cNvPr id="5" name="Footer Placeholder 4">
            <a:extLst>
              <a:ext uri="{FF2B5EF4-FFF2-40B4-BE49-F238E27FC236}">
                <a16:creationId xmlns="" xmlns:a16="http://schemas.microsoft.com/office/drawing/2014/main" id="{A755F78E-7794-F036-28F3-88211ACDB6DF}"/>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81A43C1D-8CA2-9094-5D87-C15A99732603}"/>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44168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7838D7-ED46-1642-DC1A-3A465BB2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E4E15FD-A10E-BAF8-E05C-538407F87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D4DE2C9-0FB1-E71A-FB85-9648E0180D57}"/>
              </a:ext>
            </a:extLst>
          </p:cNvPr>
          <p:cNvSpPr>
            <a:spLocks noGrp="1"/>
          </p:cNvSpPr>
          <p:nvPr>
            <p:ph type="dt" sz="half" idx="10"/>
          </p:nvPr>
        </p:nvSpPr>
        <p:spPr/>
        <p:txBody>
          <a:bodyPr/>
          <a:lstStyle/>
          <a:p>
            <a:fld id="{4591516C-6EE7-4F99-A3E1-1C2A5FC4A80F}" type="datetime1">
              <a:rPr lang="en-US" smtClean="0"/>
              <a:pPr/>
              <a:t>7/8/2025</a:t>
            </a:fld>
            <a:endParaRPr lang="en-US"/>
          </a:p>
        </p:txBody>
      </p:sp>
      <p:sp>
        <p:nvSpPr>
          <p:cNvPr id="5" name="Footer Placeholder 4">
            <a:extLst>
              <a:ext uri="{FF2B5EF4-FFF2-40B4-BE49-F238E27FC236}">
                <a16:creationId xmlns="" xmlns:a16="http://schemas.microsoft.com/office/drawing/2014/main" id="{372025A5-BF35-212A-9794-5B9117B897AC}"/>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9322621E-0398-079F-48B0-4E9BF4D8597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398280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0785918-5C87-9CA6-5F8A-9772EFAB8B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ED2CDE8-2A9D-A636-8E8E-D9BC332C92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E6A6C24-D833-818E-EA16-DF647970307D}"/>
              </a:ext>
            </a:extLst>
          </p:cNvPr>
          <p:cNvSpPr>
            <a:spLocks noGrp="1"/>
          </p:cNvSpPr>
          <p:nvPr>
            <p:ph type="dt" sz="half" idx="10"/>
          </p:nvPr>
        </p:nvSpPr>
        <p:spPr/>
        <p:txBody>
          <a:bodyPr/>
          <a:lstStyle/>
          <a:p>
            <a:fld id="{27A10B26-6DF6-41E7-9E79-2F8F2A1599E8}" type="datetime1">
              <a:rPr lang="en-US" smtClean="0"/>
              <a:pPr/>
              <a:t>7/8/2025</a:t>
            </a:fld>
            <a:endParaRPr lang="en-US"/>
          </a:p>
        </p:txBody>
      </p:sp>
      <p:sp>
        <p:nvSpPr>
          <p:cNvPr id="5" name="Footer Placeholder 4">
            <a:extLst>
              <a:ext uri="{FF2B5EF4-FFF2-40B4-BE49-F238E27FC236}">
                <a16:creationId xmlns="" xmlns:a16="http://schemas.microsoft.com/office/drawing/2014/main" id="{0D9DE245-B4A4-F43F-404C-840EF95B11CC}"/>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BCB5E3AB-A1E1-E9C0-F70E-E74A4DF44EB7}"/>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40367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29628-5864-D26E-C525-65E3E5BA0A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F047314-70E0-2292-24E3-AB5D75A3E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CF1846E-FBFF-1E2E-99A4-BE0E4E060CB2}"/>
              </a:ext>
            </a:extLst>
          </p:cNvPr>
          <p:cNvSpPr>
            <a:spLocks noGrp="1"/>
          </p:cNvSpPr>
          <p:nvPr>
            <p:ph type="dt" sz="half" idx="10"/>
          </p:nvPr>
        </p:nvSpPr>
        <p:spPr/>
        <p:txBody>
          <a:bodyPr/>
          <a:lstStyle/>
          <a:p>
            <a:fld id="{66EB0818-8EE1-434A-BBF0-6B5B0F8B399A}" type="datetime1">
              <a:rPr lang="en-US" smtClean="0"/>
              <a:pPr/>
              <a:t>7/8/2025</a:t>
            </a:fld>
            <a:endParaRPr lang="en-US"/>
          </a:p>
        </p:txBody>
      </p:sp>
      <p:sp>
        <p:nvSpPr>
          <p:cNvPr id="5" name="Footer Placeholder 4">
            <a:extLst>
              <a:ext uri="{FF2B5EF4-FFF2-40B4-BE49-F238E27FC236}">
                <a16:creationId xmlns="" xmlns:a16="http://schemas.microsoft.com/office/drawing/2014/main" id="{2194DED9-C0B4-116E-2505-1DBDB66A1F93}"/>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D09532EF-85F9-6967-DAF1-FD8F565314F3}"/>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8382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D54261-5AB7-0C17-0691-FAC080764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E2B323B7-BFB6-CB47-54A2-D9047A013D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1F65AF4-438B-B3E9-E401-90F0D5C068FB}"/>
              </a:ext>
            </a:extLst>
          </p:cNvPr>
          <p:cNvSpPr>
            <a:spLocks noGrp="1"/>
          </p:cNvSpPr>
          <p:nvPr>
            <p:ph type="dt" sz="half" idx="10"/>
          </p:nvPr>
        </p:nvSpPr>
        <p:spPr/>
        <p:txBody>
          <a:bodyPr/>
          <a:lstStyle/>
          <a:p>
            <a:fld id="{2CD5A798-9A3B-4036-954B-2D9430223118}" type="datetime1">
              <a:rPr lang="en-US" smtClean="0"/>
              <a:pPr/>
              <a:t>7/8/2025</a:t>
            </a:fld>
            <a:endParaRPr lang="en-US"/>
          </a:p>
        </p:txBody>
      </p:sp>
      <p:sp>
        <p:nvSpPr>
          <p:cNvPr id="5" name="Footer Placeholder 4">
            <a:extLst>
              <a:ext uri="{FF2B5EF4-FFF2-40B4-BE49-F238E27FC236}">
                <a16:creationId xmlns="" xmlns:a16="http://schemas.microsoft.com/office/drawing/2014/main" id="{74F9C8DE-9A32-A5C0-0E13-05A74F3820C8}"/>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9BD8E43D-0D9C-7B2E-C87D-4680F225F552}"/>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33534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062B64-C63E-44E9-2506-8D19BCE1D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8152EBF-C5BF-83EF-F061-70599F4F7F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3BF7818-064D-B14D-C27C-DBFF56D9C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4598F46-BD53-3CDC-1C65-41CC5EC54929}"/>
              </a:ext>
            </a:extLst>
          </p:cNvPr>
          <p:cNvSpPr>
            <a:spLocks noGrp="1"/>
          </p:cNvSpPr>
          <p:nvPr>
            <p:ph type="dt" sz="half" idx="10"/>
          </p:nvPr>
        </p:nvSpPr>
        <p:spPr/>
        <p:txBody>
          <a:bodyPr/>
          <a:lstStyle/>
          <a:p>
            <a:fld id="{382AF325-7C2A-41C0-AFE6-51DB9093C165}" type="datetime1">
              <a:rPr lang="en-US" smtClean="0"/>
              <a:pPr/>
              <a:t>7/8/2025</a:t>
            </a:fld>
            <a:endParaRPr lang="en-US"/>
          </a:p>
        </p:txBody>
      </p:sp>
      <p:sp>
        <p:nvSpPr>
          <p:cNvPr id="6" name="Footer Placeholder 5">
            <a:extLst>
              <a:ext uri="{FF2B5EF4-FFF2-40B4-BE49-F238E27FC236}">
                <a16:creationId xmlns="" xmlns:a16="http://schemas.microsoft.com/office/drawing/2014/main" id="{20A5A4F0-E8D7-9512-2938-CC32A1098AB5}"/>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 xmlns:a16="http://schemas.microsoft.com/office/drawing/2014/main" id="{9D68909C-21EB-59DF-39FF-210F6306EE3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426466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E6C29-DA86-6F21-8709-CCB3B9486C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1F9C9AC-3485-C255-51FE-BF2807C856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454E693-EB5D-0123-AE87-7BEAA5F8D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A32530E-CA4A-F62C-C8E7-7A271E23F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452A2CC-C818-7B55-C1D7-E81B96CA01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B0ADFDB-C373-CB11-8A66-84DE595DA065}"/>
              </a:ext>
            </a:extLst>
          </p:cNvPr>
          <p:cNvSpPr>
            <a:spLocks noGrp="1"/>
          </p:cNvSpPr>
          <p:nvPr>
            <p:ph type="dt" sz="half" idx="10"/>
          </p:nvPr>
        </p:nvSpPr>
        <p:spPr/>
        <p:txBody>
          <a:bodyPr/>
          <a:lstStyle/>
          <a:p>
            <a:fld id="{8707ADB4-3FD1-4E07-A2B9-98A69C71E907}" type="datetime1">
              <a:rPr lang="en-US" smtClean="0"/>
              <a:pPr/>
              <a:t>7/8/2025</a:t>
            </a:fld>
            <a:endParaRPr lang="en-US"/>
          </a:p>
        </p:txBody>
      </p:sp>
      <p:sp>
        <p:nvSpPr>
          <p:cNvPr id="8" name="Footer Placeholder 7">
            <a:extLst>
              <a:ext uri="{FF2B5EF4-FFF2-40B4-BE49-F238E27FC236}">
                <a16:creationId xmlns="" xmlns:a16="http://schemas.microsoft.com/office/drawing/2014/main" id="{DBF2E257-BED6-EEE0-2F86-D12E9B4C6A8A}"/>
              </a:ext>
            </a:extLst>
          </p:cNvPr>
          <p:cNvSpPr>
            <a:spLocks noGrp="1"/>
          </p:cNvSpPr>
          <p:nvPr>
            <p:ph type="ftr" sz="quarter" idx="11"/>
          </p:nvPr>
        </p:nvSpPr>
        <p:spPr/>
        <p:txBody>
          <a:bodyPr/>
          <a:lstStyle/>
          <a:p>
            <a:r>
              <a:rPr lang="en-US" smtClean="0"/>
              <a:t>Prof. Venkataramana Veeramsetty</a:t>
            </a:r>
            <a:endParaRPr lang="en-US"/>
          </a:p>
        </p:txBody>
      </p:sp>
      <p:sp>
        <p:nvSpPr>
          <p:cNvPr id="9" name="Slide Number Placeholder 8">
            <a:extLst>
              <a:ext uri="{FF2B5EF4-FFF2-40B4-BE49-F238E27FC236}">
                <a16:creationId xmlns="" xmlns:a16="http://schemas.microsoft.com/office/drawing/2014/main" id="{4846BED7-9CDB-5725-CB58-D080D33C34B5}"/>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32017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D4BB1D-580F-5132-C23E-B9CD688EE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76580E1-1188-F78F-DBDB-BD60F976B2CD}"/>
              </a:ext>
            </a:extLst>
          </p:cNvPr>
          <p:cNvSpPr>
            <a:spLocks noGrp="1"/>
          </p:cNvSpPr>
          <p:nvPr>
            <p:ph type="dt" sz="half" idx="10"/>
          </p:nvPr>
        </p:nvSpPr>
        <p:spPr/>
        <p:txBody>
          <a:bodyPr/>
          <a:lstStyle/>
          <a:p>
            <a:fld id="{0CD662F3-9D45-4AE9-AAC2-89F814DABB88}" type="datetime1">
              <a:rPr lang="en-US" smtClean="0"/>
              <a:pPr/>
              <a:t>7/8/2025</a:t>
            </a:fld>
            <a:endParaRPr lang="en-US"/>
          </a:p>
        </p:txBody>
      </p:sp>
      <p:sp>
        <p:nvSpPr>
          <p:cNvPr id="4" name="Footer Placeholder 3">
            <a:extLst>
              <a:ext uri="{FF2B5EF4-FFF2-40B4-BE49-F238E27FC236}">
                <a16:creationId xmlns="" xmlns:a16="http://schemas.microsoft.com/office/drawing/2014/main" id="{A13376EA-12EF-2180-D39D-32B344DD8320}"/>
              </a:ext>
            </a:extLst>
          </p:cNvPr>
          <p:cNvSpPr>
            <a:spLocks noGrp="1"/>
          </p:cNvSpPr>
          <p:nvPr>
            <p:ph type="ftr" sz="quarter" idx="11"/>
          </p:nvPr>
        </p:nvSpPr>
        <p:spPr/>
        <p:txBody>
          <a:bodyPr/>
          <a:lstStyle/>
          <a:p>
            <a:r>
              <a:rPr lang="en-US" smtClean="0"/>
              <a:t>Prof. Venkataramana Veeramsetty</a:t>
            </a:r>
            <a:endParaRPr lang="en-US"/>
          </a:p>
        </p:txBody>
      </p:sp>
      <p:sp>
        <p:nvSpPr>
          <p:cNvPr id="5" name="Slide Number Placeholder 4">
            <a:extLst>
              <a:ext uri="{FF2B5EF4-FFF2-40B4-BE49-F238E27FC236}">
                <a16:creationId xmlns="" xmlns:a16="http://schemas.microsoft.com/office/drawing/2014/main" id="{590EC9DB-DCC3-B1AB-587D-7D5D1DFE032B}"/>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48307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2957248-1ACE-B0B5-9242-19E7C1473CC7}"/>
              </a:ext>
            </a:extLst>
          </p:cNvPr>
          <p:cNvSpPr>
            <a:spLocks noGrp="1"/>
          </p:cNvSpPr>
          <p:nvPr>
            <p:ph type="dt" sz="half" idx="10"/>
          </p:nvPr>
        </p:nvSpPr>
        <p:spPr/>
        <p:txBody>
          <a:bodyPr/>
          <a:lstStyle/>
          <a:p>
            <a:fld id="{74086E71-A404-4C6B-BA20-EBBC64FC893D}" type="datetime1">
              <a:rPr lang="en-US" smtClean="0"/>
              <a:pPr/>
              <a:t>7/8/2025</a:t>
            </a:fld>
            <a:endParaRPr lang="en-US"/>
          </a:p>
        </p:txBody>
      </p:sp>
      <p:sp>
        <p:nvSpPr>
          <p:cNvPr id="3" name="Footer Placeholder 2">
            <a:extLst>
              <a:ext uri="{FF2B5EF4-FFF2-40B4-BE49-F238E27FC236}">
                <a16:creationId xmlns="" xmlns:a16="http://schemas.microsoft.com/office/drawing/2014/main" id="{D2B83C30-0C93-9307-2564-157C44936C29}"/>
              </a:ext>
            </a:extLst>
          </p:cNvPr>
          <p:cNvSpPr>
            <a:spLocks noGrp="1"/>
          </p:cNvSpPr>
          <p:nvPr>
            <p:ph type="ftr" sz="quarter" idx="11"/>
          </p:nvPr>
        </p:nvSpPr>
        <p:spPr/>
        <p:txBody>
          <a:bodyPr/>
          <a:lstStyle/>
          <a:p>
            <a:r>
              <a:rPr lang="en-US" smtClean="0"/>
              <a:t>Prof. Venkataramana Veeramsetty</a:t>
            </a:r>
            <a:endParaRPr lang="en-US"/>
          </a:p>
        </p:txBody>
      </p:sp>
      <p:sp>
        <p:nvSpPr>
          <p:cNvPr id="4" name="Slide Number Placeholder 3">
            <a:extLst>
              <a:ext uri="{FF2B5EF4-FFF2-40B4-BE49-F238E27FC236}">
                <a16:creationId xmlns="" xmlns:a16="http://schemas.microsoft.com/office/drawing/2014/main" id="{2AAE16DA-E589-FA88-4D7C-103B1A6AB8AD}"/>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424336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7C4F56-B781-88DE-B5CF-8666E1686F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E048CB4-7C73-57F6-4C1F-6C475FF9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19CCB3E8-9234-B7F9-0909-B0DDAA520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EA25712-9136-2D26-AB91-5E8C187F0CAD}"/>
              </a:ext>
            </a:extLst>
          </p:cNvPr>
          <p:cNvSpPr>
            <a:spLocks noGrp="1"/>
          </p:cNvSpPr>
          <p:nvPr>
            <p:ph type="dt" sz="half" idx="10"/>
          </p:nvPr>
        </p:nvSpPr>
        <p:spPr/>
        <p:txBody>
          <a:bodyPr/>
          <a:lstStyle/>
          <a:p>
            <a:fld id="{5CA552DD-4519-4609-B804-D5D4D97D21E7}" type="datetime1">
              <a:rPr lang="en-US" smtClean="0"/>
              <a:pPr/>
              <a:t>7/8/2025</a:t>
            </a:fld>
            <a:endParaRPr lang="en-US"/>
          </a:p>
        </p:txBody>
      </p:sp>
      <p:sp>
        <p:nvSpPr>
          <p:cNvPr id="6" name="Footer Placeholder 5">
            <a:extLst>
              <a:ext uri="{FF2B5EF4-FFF2-40B4-BE49-F238E27FC236}">
                <a16:creationId xmlns="" xmlns:a16="http://schemas.microsoft.com/office/drawing/2014/main" id="{03C51FC2-9B9E-5567-DCBC-97BA5F12D230}"/>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 xmlns:a16="http://schemas.microsoft.com/office/drawing/2014/main" id="{193D5149-27C1-FBF9-584D-0CDCAADDEA0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246645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90ECB5-0124-E4AB-796D-4DD2001A1E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DA109C8-FE9F-0C66-9C71-8C3DDAE55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9A2CBBC3-C85A-2A3F-441B-71C12E1B7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14CC9F9-8D8B-FF83-A7D0-ECAE1A08610D}"/>
              </a:ext>
            </a:extLst>
          </p:cNvPr>
          <p:cNvSpPr>
            <a:spLocks noGrp="1"/>
          </p:cNvSpPr>
          <p:nvPr>
            <p:ph type="dt" sz="half" idx="10"/>
          </p:nvPr>
        </p:nvSpPr>
        <p:spPr/>
        <p:txBody>
          <a:bodyPr/>
          <a:lstStyle/>
          <a:p>
            <a:fld id="{C1417FBA-9928-479F-A232-A50A482B881F}" type="datetime1">
              <a:rPr lang="en-US" smtClean="0"/>
              <a:pPr/>
              <a:t>7/8/2025</a:t>
            </a:fld>
            <a:endParaRPr lang="en-US"/>
          </a:p>
        </p:txBody>
      </p:sp>
      <p:sp>
        <p:nvSpPr>
          <p:cNvPr id="6" name="Footer Placeholder 5">
            <a:extLst>
              <a:ext uri="{FF2B5EF4-FFF2-40B4-BE49-F238E27FC236}">
                <a16:creationId xmlns="" xmlns:a16="http://schemas.microsoft.com/office/drawing/2014/main" id="{61717425-9B0E-9676-ADA4-8456000AB609}"/>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 xmlns:a16="http://schemas.microsoft.com/office/drawing/2014/main" id="{E90C69FA-8AB7-BCF6-F761-4FAE38610825}"/>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111520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DDC4ECF-2932-CCE3-D471-28AEE158A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BC3F014-55A0-15E8-570C-9924061EA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28FC8E4-76AA-BD7E-E8F5-883744F5A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29BFC8-5C74-495F-A3BA-0D466EB87652}" type="datetime1">
              <a:rPr lang="en-US" smtClean="0"/>
              <a:pPr/>
              <a:t>7/8/2025</a:t>
            </a:fld>
            <a:endParaRPr lang="en-US"/>
          </a:p>
        </p:txBody>
      </p:sp>
      <p:sp>
        <p:nvSpPr>
          <p:cNvPr id="5" name="Footer Placeholder 4">
            <a:extLst>
              <a:ext uri="{FF2B5EF4-FFF2-40B4-BE49-F238E27FC236}">
                <a16:creationId xmlns="" xmlns:a16="http://schemas.microsoft.com/office/drawing/2014/main" id="{87FCE52D-3D9F-AC04-8299-E6328C65F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smtClean="0"/>
              <a:t>Prof. Venkataramana Veeramsetty</a:t>
            </a:r>
            <a:endParaRPr lang="en-US"/>
          </a:p>
        </p:txBody>
      </p:sp>
      <p:sp>
        <p:nvSpPr>
          <p:cNvPr id="6" name="Slide Number Placeholder 5">
            <a:extLst>
              <a:ext uri="{FF2B5EF4-FFF2-40B4-BE49-F238E27FC236}">
                <a16:creationId xmlns="" xmlns:a16="http://schemas.microsoft.com/office/drawing/2014/main" id="{8E9F1DD0-ABF1-D159-6BFD-2D7BD5284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FE7C99-B088-4EBB-BFF6-BECCC96D5DD8}" type="slidenum">
              <a:rPr lang="en-US" smtClean="0"/>
              <a:pPr/>
              <a:t>‹#›</a:t>
            </a:fld>
            <a:endParaRPr lang="en-US"/>
          </a:p>
        </p:txBody>
      </p:sp>
    </p:spTree>
    <p:extLst>
      <p:ext uri="{BB962C8B-B14F-4D97-AF65-F5344CB8AC3E}">
        <p14:creationId xmlns="" xmlns:p14="http://schemas.microsoft.com/office/powerpoint/2010/main" val="236190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leewayhertz.com/machine-learning-development-services/"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www.rookout.com/"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snyk.io/"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testim.io/"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varnish-software.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leewayhertz.com/natural-language-processing/"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leewayhertz.com/ai-in-data-analytics/"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docs.github.com/en/copilot" TargetMode="External"/><Relationship Id="rId5" Type="http://schemas.openxmlformats.org/officeDocument/2006/relationships/hyperlink" Target="https://www.transmedia.co.uk/article/what-is-ai-assisted-coding" TargetMode="External"/><Relationship Id="rId4" Type="http://schemas.openxmlformats.org/officeDocument/2006/relationships/hyperlink" Target="https://www.leewayhertz.com/ai-assisted-cod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C027CC2F-7B4F-AA9B-4D81-E98F83DF2328}"/>
              </a:ext>
            </a:extLst>
          </p:cNvPr>
          <p:cNvPicPr>
            <a:picLocks noChangeAspect="1"/>
          </p:cNvPicPr>
          <p:nvPr/>
        </p:nvPicPr>
        <p:blipFill>
          <a:blip r:embed="rId2"/>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42C3F97-7163-10DB-A067-B3F1568C9564}"/>
              </a:ext>
            </a:extLst>
          </p:cNvPr>
          <p:cNvSpPr>
            <a:spLocks noGrp="1"/>
          </p:cNvSpPr>
          <p:nvPr>
            <p:ph type="dt" sz="half" idx="10"/>
          </p:nvPr>
        </p:nvSpPr>
        <p:spPr/>
        <p:txBody>
          <a:bodyPr/>
          <a:lstStyle/>
          <a:p>
            <a:fld id="{4D1B6A9F-AD96-4D7B-9874-EB7A5E6B8FED}" type="datetime1">
              <a:rPr lang="en-US" smtClean="0"/>
              <a:pPr/>
              <a:t>7/8/2025</a:t>
            </a:fld>
            <a:endParaRPr lang="en-US"/>
          </a:p>
        </p:txBody>
      </p:sp>
      <p:sp>
        <p:nvSpPr>
          <p:cNvPr id="15" name="Slide Number Placeholder 14">
            <a:extLst>
              <a:ext uri="{FF2B5EF4-FFF2-40B4-BE49-F238E27FC236}">
                <a16:creationId xmlns="" xmlns:a16="http://schemas.microsoft.com/office/drawing/2014/main" id="{B743A2CC-628E-6D6B-CB09-6DD9562DC0FF}"/>
              </a:ext>
            </a:extLst>
          </p:cNvPr>
          <p:cNvSpPr>
            <a:spLocks noGrp="1"/>
          </p:cNvSpPr>
          <p:nvPr>
            <p:ph type="sldNum" sz="quarter" idx="12"/>
          </p:nvPr>
        </p:nvSpPr>
        <p:spPr/>
        <p:txBody>
          <a:bodyPr/>
          <a:lstStyle/>
          <a:p>
            <a:fld id="{6EFE7C99-B088-4EBB-BFF6-BECCC96D5DD8}" type="slidenum">
              <a:rPr lang="en-US" smtClean="0"/>
              <a:pPr/>
              <a:t>1</a:t>
            </a:fld>
            <a:endParaRPr lang="en-US"/>
          </a:p>
        </p:txBody>
      </p:sp>
      <p:grpSp>
        <p:nvGrpSpPr>
          <p:cNvPr id="5" name="Group 4">
            <a:extLst>
              <a:ext uri="{FF2B5EF4-FFF2-40B4-BE49-F238E27FC236}">
                <a16:creationId xmlns="" xmlns:a16="http://schemas.microsoft.com/office/drawing/2014/main" id="{7843BD2A-3656-4EFB-EE81-1532C7D1499D}"/>
              </a:ext>
            </a:extLst>
          </p:cNvPr>
          <p:cNvGrpSpPr/>
          <p:nvPr/>
        </p:nvGrpSpPr>
        <p:grpSpPr>
          <a:xfrm>
            <a:off x="2336800" y="134364"/>
            <a:ext cx="9745291" cy="677445"/>
            <a:chOff x="2336800" y="134364"/>
            <a:chExt cx="9745291" cy="677445"/>
          </a:xfrm>
          <a:solidFill>
            <a:srgbClr val="194E91"/>
          </a:solidFill>
        </p:grpSpPr>
        <p:sp>
          <p:nvSpPr>
            <p:cNvPr id="6" name="TextBox 5">
              <a:extLst>
                <a:ext uri="{FF2B5EF4-FFF2-40B4-BE49-F238E27FC236}">
                  <a16:creationId xmlns="" xmlns:a16="http://schemas.microsoft.com/office/drawing/2014/main" id="{50A3A666-1D60-C481-FA38-2B6816EEF98A}"/>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10" name="TextBox 9">
              <a:extLst>
                <a:ext uri="{FF2B5EF4-FFF2-40B4-BE49-F238E27FC236}">
                  <a16:creationId xmlns="" xmlns:a16="http://schemas.microsoft.com/office/drawing/2014/main" id="{3D5B2BB8-BCBA-3DA1-A07C-DCC08FAF71AB}"/>
                </a:ext>
              </a:extLst>
            </p:cNvPr>
            <p:cNvSpPr txBox="1"/>
            <p:nvPr/>
          </p:nvSpPr>
          <p:spPr>
            <a:xfrm>
              <a:off x="2394530" y="273031"/>
              <a:ext cx="9687560" cy="400110"/>
            </a:xfrm>
            <a:prstGeom prst="rect">
              <a:avLst/>
            </a:prstGeom>
            <a:grpFill/>
          </p:spPr>
          <p:txBody>
            <a:bodyPr wrap="square" rtlCol="0">
              <a:spAutoFit/>
            </a:bodyPr>
            <a:lstStyle/>
            <a:p>
              <a:r>
                <a:rPr lang="en-US" sz="2000" b="1" dirty="0" smtClean="0">
                  <a:solidFill>
                    <a:schemeClr val="bg1"/>
                  </a:solidFill>
                </a:rPr>
                <a:t>School </a:t>
              </a:r>
              <a:r>
                <a:rPr lang="en-US" sz="2000" b="1" dirty="0">
                  <a:solidFill>
                    <a:schemeClr val="bg1"/>
                  </a:solidFill>
                </a:rPr>
                <a:t>of </a:t>
              </a:r>
              <a:r>
                <a:rPr lang="en-US" sz="2000" b="1" dirty="0" smtClean="0">
                  <a:solidFill>
                    <a:schemeClr val="bg1"/>
                  </a:solidFill>
                </a:rPr>
                <a:t>Computer Science and AI, </a:t>
              </a:r>
              <a:r>
                <a:rPr lang="en-US" sz="2000" b="1" dirty="0">
                  <a:solidFill>
                    <a:schemeClr val="bg1"/>
                  </a:solidFill>
                </a:rPr>
                <a:t>SR University</a:t>
              </a:r>
              <a:endParaRPr lang="en-US" sz="2000" dirty="0"/>
            </a:p>
          </p:txBody>
        </p:sp>
      </p:grpSp>
      <p:sp>
        <p:nvSpPr>
          <p:cNvPr id="11" name="TextBox 10">
            <a:extLst>
              <a:ext uri="{FF2B5EF4-FFF2-40B4-BE49-F238E27FC236}">
                <a16:creationId xmlns="" xmlns:a16="http://schemas.microsoft.com/office/drawing/2014/main" id="{61643550-BC90-31DB-C96C-291D61ED3D0D}"/>
              </a:ext>
            </a:extLst>
          </p:cNvPr>
          <p:cNvSpPr txBox="1"/>
          <p:nvPr/>
        </p:nvSpPr>
        <p:spPr>
          <a:xfrm>
            <a:off x="109909" y="3949851"/>
            <a:ext cx="5525577" cy="830997"/>
          </a:xfrm>
          <a:prstGeom prst="rect">
            <a:avLst/>
          </a:prstGeom>
          <a:noFill/>
        </p:spPr>
        <p:txBody>
          <a:bodyPr wrap="square" rtlCol="0">
            <a:spAutoFit/>
          </a:bodyPr>
          <a:lstStyle/>
          <a:p>
            <a:r>
              <a:rPr lang="en-US" sz="2400" b="1" dirty="0">
                <a:solidFill>
                  <a:srgbClr val="164F8F"/>
                </a:solidFill>
              </a:rPr>
              <a:t>Dr. </a:t>
            </a:r>
            <a:r>
              <a:rPr lang="en-US" sz="2400" b="1" dirty="0" smtClean="0">
                <a:solidFill>
                  <a:srgbClr val="164F8F"/>
                </a:solidFill>
              </a:rPr>
              <a:t>Venkataramana Veeramsetty</a:t>
            </a:r>
            <a:endParaRPr lang="en-US" sz="2400" b="1" dirty="0">
              <a:solidFill>
                <a:srgbClr val="164F8F"/>
              </a:solidFill>
            </a:endParaRPr>
          </a:p>
          <a:p>
            <a:r>
              <a:rPr lang="en-US" sz="2400" b="1" dirty="0" smtClean="0">
                <a:solidFill>
                  <a:srgbClr val="164F8F"/>
                </a:solidFill>
              </a:rPr>
              <a:t>Professor</a:t>
            </a:r>
            <a:endParaRPr lang="en-US" sz="2400" b="1" dirty="0">
              <a:solidFill>
                <a:srgbClr val="164F8F"/>
              </a:solidFill>
            </a:endParaRPr>
          </a:p>
        </p:txBody>
      </p:sp>
      <p:graphicFrame>
        <p:nvGraphicFramePr>
          <p:cNvPr id="19" name="Table 18">
            <a:extLst>
              <a:ext uri="{FF2B5EF4-FFF2-40B4-BE49-F238E27FC236}">
                <a16:creationId xmlns="" xmlns:a16="http://schemas.microsoft.com/office/drawing/2014/main" id="{B852DD20-2BA1-1097-A1A8-83E90344B53C}"/>
              </a:ext>
            </a:extLst>
          </p:cNvPr>
          <p:cNvGraphicFramePr>
            <a:graphicFrameLocks noGrp="1"/>
          </p:cNvGraphicFramePr>
          <p:nvPr>
            <p:extLst>
              <p:ext uri="{D42A27DB-BD31-4B8C-83A1-F6EECF244321}">
                <p14:modId xmlns="" xmlns:p14="http://schemas.microsoft.com/office/powerpoint/2010/main" val="237348242"/>
              </p:ext>
            </p:extLst>
          </p:nvPr>
        </p:nvGraphicFramePr>
        <p:xfrm>
          <a:off x="109910" y="1273306"/>
          <a:ext cx="6053328" cy="1112520"/>
        </p:xfrm>
        <a:graphic>
          <a:graphicData uri="http://schemas.openxmlformats.org/drawingml/2006/table">
            <a:tbl>
              <a:tblPr firstRow="1" bandRow="1">
                <a:tableStyleId>{5C22544A-7EE6-4342-B048-85BDC9FD1C3A}</a:tableStyleId>
              </a:tblPr>
              <a:tblGrid>
                <a:gridCol w="2023690">
                  <a:extLst>
                    <a:ext uri="{9D8B030D-6E8A-4147-A177-3AD203B41FA5}">
                      <a16:colId xmlns="" xmlns:a16="http://schemas.microsoft.com/office/drawing/2014/main" val="1381312057"/>
                    </a:ext>
                  </a:extLst>
                </a:gridCol>
                <a:gridCol w="2438021">
                  <a:extLst>
                    <a:ext uri="{9D8B030D-6E8A-4147-A177-3AD203B41FA5}">
                      <a16:colId xmlns="" xmlns:a16="http://schemas.microsoft.com/office/drawing/2014/main" val="242157776"/>
                    </a:ext>
                  </a:extLst>
                </a:gridCol>
                <a:gridCol w="265555">
                  <a:extLst>
                    <a:ext uri="{9D8B030D-6E8A-4147-A177-3AD203B41FA5}">
                      <a16:colId xmlns="" xmlns:a16="http://schemas.microsoft.com/office/drawing/2014/main" val="446022343"/>
                    </a:ext>
                  </a:extLst>
                </a:gridCol>
                <a:gridCol w="578286">
                  <a:extLst>
                    <a:ext uri="{9D8B030D-6E8A-4147-A177-3AD203B41FA5}">
                      <a16:colId xmlns="" xmlns:a16="http://schemas.microsoft.com/office/drawing/2014/main" val="3074180346"/>
                    </a:ext>
                  </a:extLst>
                </a:gridCol>
                <a:gridCol w="208280">
                  <a:extLst>
                    <a:ext uri="{9D8B030D-6E8A-4147-A177-3AD203B41FA5}">
                      <a16:colId xmlns="" xmlns:a16="http://schemas.microsoft.com/office/drawing/2014/main" val="2065650034"/>
                    </a:ext>
                  </a:extLst>
                </a:gridCol>
                <a:gridCol w="539496">
                  <a:extLst>
                    <a:ext uri="{9D8B030D-6E8A-4147-A177-3AD203B41FA5}">
                      <a16:colId xmlns="" xmlns:a16="http://schemas.microsoft.com/office/drawing/2014/main" val="4236025598"/>
                    </a:ext>
                  </a:extLst>
                </a:gridCol>
              </a:tblGrid>
              <a:tr h="370840">
                <a:tc>
                  <a:txBody>
                    <a:bodyPr/>
                    <a:lstStyle/>
                    <a:p>
                      <a:pPr algn="ctr"/>
                      <a:r>
                        <a:rPr lang="en-US" dirty="0"/>
                        <a:t>Course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Course 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 xmlns:a16="http://schemas.microsoft.com/office/drawing/2014/main" val="2754823073"/>
                  </a:ext>
                </a:extLst>
              </a:tr>
              <a:tr h="370840">
                <a:tc>
                  <a:txBody>
                    <a:bodyPr/>
                    <a:lstStyle/>
                    <a:p>
                      <a:pPr algn="ctr"/>
                      <a:r>
                        <a:rPr lang="en-IN" sz="1800" b="1" i="0" u="none" strike="noStrike" smtClean="0">
                          <a:solidFill>
                            <a:srgbClr val="FF0000"/>
                          </a:solidFill>
                          <a:effectLst/>
                          <a:latin typeface="Cambria" panose="02040503050406030204" pitchFamily="18" charset="0"/>
                        </a:rPr>
                        <a:t>25CAI004PC206</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b="1" dirty="0" smtClean="0">
                          <a:solidFill>
                            <a:srgbClr val="164F8F"/>
                          </a:solidFill>
                        </a:rPr>
                        <a:t>AI Assisted Coding</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0</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b="1" dirty="0">
                          <a:solidFill>
                            <a:srgbClr val="164F8F"/>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4</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2</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526047256"/>
                  </a:ext>
                </a:extLst>
              </a:tr>
              <a:tr h="370840">
                <a:tc gridSpan="6">
                  <a:txBody>
                    <a:bodyPr/>
                    <a:lstStyle/>
                    <a:p>
                      <a:pPr algn="ctr"/>
                      <a:r>
                        <a:rPr lang="en-US" b="1" dirty="0">
                          <a:solidFill>
                            <a:srgbClr val="164F8F"/>
                          </a:solidFill>
                        </a:rPr>
                        <a:t>Program 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3025807806"/>
                  </a:ext>
                </a:extLst>
              </a:tr>
            </a:tbl>
          </a:graphicData>
        </a:graphic>
      </p:graphicFrame>
      <p:graphicFrame>
        <p:nvGraphicFramePr>
          <p:cNvPr id="2" name="Table 1">
            <a:extLst>
              <a:ext uri="{FF2B5EF4-FFF2-40B4-BE49-F238E27FC236}">
                <a16:creationId xmlns="" xmlns:a16="http://schemas.microsoft.com/office/drawing/2014/main" id="{2E9565CE-F940-4E40-840E-05DAAD5EF3AC}"/>
              </a:ext>
            </a:extLst>
          </p:cNvPr>
          <p:cNvGraphicFramePr>
            <a:graphicFrameLocks noGrp="1"/>
          </p:cNvGraphicFramePr>
          <p:nvPr>
            <p:extLst>
              <p:ext uri="{D42A27DB-BD31-4B8C-83A1-F6EECF244321}">
                <p14:modId xmlns="" xmlns:p14="http://schemas.microsoft.com/office/powerpoint/2010/main" val="584604102"/>
              </p:ext>
            </p:extLst>
          </p:nvPr>
        </p:nvGraphicFramePr>
        <p:xfrm>
          <a:off x="6249563" y="1273306"/>
          <a:ext cx="2994839" cy="640080"/>
        </p:xfrm>
        <a:graphic>
          <a:graphicData uri="http://schemas.openxmlformats.org/drawingml/2006/table">
            <a:tbl>
              <a:tblPr firstRow="1" bandRow="1">
                <a:tableStyleId>{5940675A-B579-460E-94D1-54222C63F5DA}</a:tableStyleId>
              </a:tblPr>
              <a:tblGrid>
                <a:gridCol w="2994839">
                  <a:extLst>
                    <a:ext uri="{9D8B030D-6E8A-4147-A177-3AD203B41FA5}">
                      <a16:colId xmlns="" xmlns:a16="http://schemas.microsoft.com/office/drawing/2014/main" val="2443765172"/>
                    </a:ext>
                  </a:extLst>
                </a:gridCol>
              </a:tblGrid>
              <a:tr h="365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Overview</a:t>
                      </a:r>
                      <a:r>
                        <a:rPr lang="en-US" sz="1800" b="1" baseline="0" dirty="0" smtClean="0">
                          <a:solidFill>
                            <a:schemeClr val="bg1"/>
                          </a:solidFill>
                        </a:rPr>
                        <a:t> – AI Assisted Coding</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 xmlns:a16="http://schemas.microsoft.com/office/drawing/2014/main" val="3492592027"/>
                  </a:ext>
                </a:extLst>
              </a:tr>
            </a:tbl>
          </a:graphicData>
        </a:graphic>
      </p:graphicFrame>
      <p:graphicFrame>
        <p:nvGraphicFramePr>
          <p:cNvPr id="4" name="Table 3">
            <a:extLst>
              <a:ext uri="{FF2B5EF4-FFF2-40B4-BE49-F238E27FC236}">
                <a16:creationId xmlns="" xmlns:a16="http://schemas.microsoft.com/office/drawing/2014/main" id="{1E174C43-2445-5A44-DE5A-BF274237C690}"/>
              </a:ext>
            </a:extLst>
          </p:cNvPr>
          <p:cNvGraphicFramePr>
            <a:graphicFrameLocks noGrp="1"/>
          </p:cNvGraphicFramePr>
          <p:nvPr>
            <p:extLst>
              <p:ext uri="{D42A27DB-BD31-4B8C-83A1-F6EECF244321}">
                <p14:modId xmlns="" xmlns:p14="http://schemas.microsoft.com/office/powerpoint/2010/main" val="3303624255"/>
              </p:ext>
            </p:extLst>
          </p:nvPr>
        </p:nvGraphicFramePr>
        <p:xfrm>
          <a:off x="9338890" y="1275648"/>
          <a:ext cx="2743200" cy="4942840"/>
        </p:xfrm>
        <a:graphic>
          <a:graphicData uri="http://schemas.openxmlformats.org/drawingml/2006/table">
            <a:tbl>
              <a:tblPr firstRow="1" bandRow="1">
                <a:tableStyleId>{5940675A-B579-460E-94D1-54222C63F5DA}</a:tableStyleId>
              </a:tblPr>
              <a:tblGrid>
                <a:gridCol w="2743200">
                  <a:extLst>
                    <a:ext uri="{9D8B030D-6E8A-4147-A177-3AD203B41FA5}">
                      <a16:colId xmlns="" xmlns:a16="http://schemas.microsoft.com/office/drawing/2014/main" val="1059976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Lecture</a:t>
                      </a:r>
                      <a:r>
                        <a:rPr lang="en-US" sz="1800" b="1" baseline="0" dirty="0" smtClean="0">
                          <a:solidFill>
                            <a:schemeClr val="bg1"/>
                          </a:solidFill>
                        </a:rPr>
                        <a:t> - 1</a:t>
                      </a:r>
                      <a:endParaRPr lang="en-US" sz="18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 xmlns:a16="http://schemas.microsoft.com/office/drawing/2014/main" val="3307758912"/>
                  </a:ext>
                </a:extLst>
              </a:tr>
              <a:tr h="370840">
                <a:tc>
                  <a:txBody>
                    <a:bodyPr/>
                    <a:lstStyle/>
                    <a:p>
                      <a:pPr lvl="0" algn="l">
                        <a:lnSpc>
                          <a:spcPct val="100000"/>
                        </a:lnSpc>
                        <a:spcAft>
                          <a:spcPts val="0"/>
                        </a:spcAft>
                        <a:buFont typeface="+mj-lt"/>
                        <a:buNone/>
                      </a:pPr>
                      <a:r>
                        <a:rPr lang="en-IN" sz="1800" b="1" dirty="0">
                          <a:solidFill>
                            <a:srgbClr val="164F8F"/>
                          </a:solidFill>
                        </a:rPr>
                        <a:t>1. </a:t>
                      </a:r>
                      <a:r>
                        <a:rPr lang="en-IN" sz="1800" b="1" dirty="0" smtClean="0">
                          <a:solidFill>
                            <a:srgbClr val="164F8F"/>
                          </a:solidFill>
                        </a:rPr>
                        <a:t>Manual Coding Vs. AI Assisted Coding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10740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2. </a:t>
                      </a:r>
                      <a:r>
                        <a:rPr lang="en-IN" sz="1800" b="1" dirty="0" smtClean="0">
                          <a:solidFill>
                            <a:srgbClr val="164F8F"/>
                          </a:solidFill>
                        </a:rPr>
                        <a:t>AI-assisted coding Tasks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50850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3. </a:t>
                      </a:r>
                      <a:r>
                        <a:rPr lang="en-US" sz="1800" b="1" dirty="0" smtClean="0">
                          <a:solidFill>
                            <a:srgbClr val="164F8F"/>
                          </a:solidFill>
                        </a:rPr>
                        <a:t>Types of AI-assisted coding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874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4</a:t>
                      </a:r>
                      <a:r>
                        <a:rPr lang="en-IN" sz="1800" b="1" dirty="0" smtClean="0">
                          <a:solidFill>
                            <a:srgbClr val="164F8F"/>
                          </a:solidFill>
                        </a:rPr>
                        <a:t>. </a:t>
                      </a:r>
                      <a:r>
                        <a:rPr lang="en-US" sz="1800" b="1" dirty="0" smtClean="0">
                          <a:solidFill>
                            <a:srgbClr val="164F8F"/>
                          </a:solidFill>
                        </a:rPr>
                        <a:t>The working mechanism of an AI-assisted coding tool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709868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5</a:t>
                      </a:r>
                      <a:r>
                        <a:rPr lang="en-IN" sz="1800" b="1" dirty="0" smtClean="0">
                          <a:solidFill>
                            <a:srgbClr val="164F8F"/>
                          </a:solidFill>
                        </a:rPr>
                        <a:t>. </a:t>
                      </a:r>
                      <a:r>
                        <a:rPr lang="en-US" sz="1800" b="1" dirty="0" smtClean="0">
                          <a:solidFill>
                            <a:srgbClr val="164F8F"/>
                          </a:solidFill>
                        </a:rPr>
                        <a:t>AI-assisted coding tools + Generative AI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smtClean="0">
                          <a:solidFill>
                            <a:srgbClr val="164F8F"/>
                          </a:solidFill>
                        </a:rPr>
                        <a:t>6. Benefits, Challenges and Limitations</a:t>
                      </a:r>
                      <a:endParaRPr lang="en-US" sz="1800" b="1" dirty="0" smtClean="0">
                        <a:solidFill>
                          <a:srgbClr val="164F8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smtClean="0">
                        <a:solidFill>
                          <a:srgbClr val="164F8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602172010"/>
                  </a:ext>
                </a:extLst>
              </a:tr>
            </a:tbl>
          </a:graphicData>
        </a:graphic>
      </p:graphicFrame>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143416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F9C94B85-562E-4E42-83F1-2C55CBD384CF}"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10</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completion tools</a:t>
              </a:r>
            </a:p>
          </p:txBody>
        </p:sp>
      </p:grpSp>
      <p:pic>
        <p:nvPicPr>
          <p:cNvPr id="12" name="Picture 11" descr="_- visual selection (10).png"/>
          <p:cNvPicPr>
            <a:picLocks noChangeAspect="1"/>
          </p:cNvPicPr>
          <p:nvPr/>
        </p:nvPicPr>
        <p:blipFill>
          <a:blip r:embed="rId4"/>
          <a:srcRect t="18901"/>
          <a:stretch>
            <a:fillRect/>
          </a:stretch>
        </p:blipFill>
        <p:spPr>
          <a:xfrm>
            <a:off x="515678" y="2052084"/>
            <a:ext cx="7653039" cy="3487478"/>
          </a:xfrm>
          <a:prstGeom prst="rect">
            <a:avLst/>
          </a:prstGeom>
        </p:spPr>
      </p:pic>
      <p:sp>
        <p:nvSpPr>
          <p:cNvPr id="14" name="TextBox 13"/>
          <p:cNvSpPr txBox="1"/>
          <p:nvPr/>
        </p:nvSpPr>
        <p:spPr>
          <a:xfrm>
            <a:off x="8548577" y="3593805"/>
            <a:ext cx="3499884" cy="2308324"/>
          </a:xfrm>
          <a:prstGeom prst="rect">
            <a:avLst/>
          </a:prstGeom>
          <a:noFill/>
        </p:spPr>
        <p:txBody>
          <a:bodyPr wrap="square" rtlCol="0">
            <a:spAutoFit/>
          </a:bodyPr>
          <a:lstStyle/>
          <a:p>
            <a:pPr algn="just"/>
            <a:r>
              <a:rPr lang="en-US" b="1" dirty="0" smtClean="0"/>
              <a:t>Kite: A prominent example of a code completion tool, Kite offers intelligent code completions powered by </a:t>
            </a:r>
            <a:r>
              <a:rPr lang="en-US" b="1" dirty="0" smtClean="0">
                <a:hlinkClick r:id="rId5"/>
              </a:rPr>
              <a:t>machine learning</a:t>
            </a:r>
            <a:r>
              <a:rPr lang="en-US" b="1" dirty="0" smtClean="0"/>
              <a:t> and works with multiple programming languages.</a:t>
            </a:r>
            <a:endParaRPr lang="en-US" dirty="0" smtClean="0"/>
          </a:p>
          <a:p>
            <a:endParaRPr lang="en-US"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9425EED5-9459-4460-8DBA-E6DB3A13201D}"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11</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Debugging tools</a:t>
              </a:r>
            </a:p>
          </p:txBody>
        </p:sp>
      </p:grpSp>
      <p:pic>
        <p:nvPicPr>
          <p:cNvPr id="12" name="Picture 11" descr="_- visual selection (11).png"/>
          <p:cNvPicPr>
            <a:picLocks noChangeAspect="1"/>
          </p:cNvPicPr>
          <p:nvPr/>
        </p:nvPicPr>
        <p:blipFill>
          <a:blip r:embed="rId4"/>
          <a:srcRect t="13524"/>
          <a:stretch>
            <a:fillRect/>
          </a:stretch>
        </p:blipFill>
        <p:spPr>
          <a:xfrm>
            <a:off x="110776" y="1063257"/>
            <a:ext cx="9607382" cy="5794744"/>
          </a:xfrm>
          <a:prstGeom prst="rect">
            <a:avLst/>
          </a:prstGeom>
        </p:spPr>
      </p:pic>
      <p:sp>
        <p:nvSpPr>
          <p:cNvPr id="14" name="Rectangle 13"/>
          <p:cNvSpPr/>
          <p:nvPr/>
        </p:nvSpPr>
        <p:spPr>
          <a:xfrm>
            <a:off x="8797723" y="2702073"/>
            <a:ext cx="3010183" cy="369332"/>
          </a:xfrm>
          <a:prstGeom prst="rect">
            <a:avLst/>
          </a:prstGeom>
        </p:spPr>
        <p:txBody>
          <a:bodyPr wrap="none">
            <a:spAutoFit/>
          </a:bodyPr>
          <a:lstStyle/>
          <a:p>
            <a:r>
              <a:rPr lang="en-US" b="1" dirty="0" smtClean="0">
                <a:hlinkClick r:id="rId5"/>
              </a:rPr>
              <a:t>https://www.rookout.com/</a:t>
            </a:r>
            <a:endParaRPr lang="en-US" b="1" dirty="0"/>
          </a:p>
        </p:txBody>
      </p:sp>
      <p:pic>
        <p:nvPicPr>
          <p:cNvPr id="26626" name="Picture 2" descr="https://www.rookout.com/wp-content/themes/genesis-block-theme-child/images/logo.png"/>
          <p:cNvPicPr>
            <a:picLocks noChangeAspect="1" noChangeArrowheads="1"/>
          </p:cNvPicPr>
          <p:nvPr/>
        </p:nvPicPr>
        <p:blipFill>
          <a:blip r:embed="rId6"/>
          <a:srcRect/>
          <a:stretch>
            <a:fillRect/>
          </a:stretch>
        </p:blipFill>
        <p:spPr bwMode="auto">
          <a:xfrm>
            <a:off x="8469054" y="1292743"/>
            <a:ext cx="3095625" cy="8763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2A77395F-3E2A-4E62-9E50-4F18C10F9D56}"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12</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Security Tools</a:t>
              </a:r>
            </a:p>
          </p:txBody>
        </p:sp>
      </p:grpSp>
      <p:pic>
        <p:nvPicPr>
          <p:cNvPr id="9" name="Picture 8" descr="_- visual selection (12).png"/>
          <p:cNvPicPr>
            <a:picLocks noChangeAspect="1"/>
          </p:cNvPicPr>
          <p:nvPr/>
        </p:nvPicPr>
        <p:blipFill>
          <a:blip r:embed="rId4" cstate="print"/>
          <a:stretch>
            <a:fillRect/>
          </a:stretch>
        </p:blipFill>
        <p:spPr>
          <a:xfrm>
            <a:off x="659546" y="0"/>
            <a:ext cx="7959587" cy="6858000"/>
          </a:xfrm>
          <a:prstGeom prst="rect">
            <a:avLst/>
          </a:prstGeom>
        </p:spPr>
      </p:pic>
      <p:sp>
        <p:nvSpPr>
          <p:cNvPr id="11" name="Rectangle 10"/>
          <p:cNvSpPr/>
          <p:nvPr/>
        </p:nvSpPr>
        <p:spPr>
          <a:xfrm>
            <a:off x="9221597" y="2393729"/>
            <a:ext cx="1813317" cy="369332"/>
          </a:xfrm>
          <a:prstGeom prst="rect">
            <a:avLst/>
          </a:prstGeom>
        </p:spPr>
        <p:txBody>
          <a:bodyPr wrap="none">
            <a:spAutoFit/>
          </a:bodyPr>
          <a:lstStyle/>
          <a:p>
            <a:r>
              <a:rPr lang="en-US" b="1" dirty="0" smtClean="0">
                <a:hlinkClick r:id="rId5"/>
              </a:rPr>
              <a:t>https://snyk.io/</a:t>
            </a:r>
            <a:endParaRPr lang="en-US" b="1" dirty="0"/>
          </a:p>
        </p:txBody>
      </p:sp>
      <p:pic>
        <p:nvPicPr>
          <p:cNvPr id="22529" name="Picture 1"/>
          <p:cNvPicPr>
            <a:picLocks noChangeAspect="1" noChangeArrowheads="1"/>
          </p:cNvPicPr>
          <p:nvPr/>
        </p:nvPicPr>
        <p:blipFill>
          <a:blip r:embed="rId6"/>
          <a:srcRect/>
          <a:stretch>
            <a:fillRect/>
          </a:stretch>
        </p:blipFill>
        <p:spPr bwMode="auto">
          <a:xfrm>
            <a:off x="9282482" y="1552132"/>
            <a:ext cx="1562100" cy="819150"/>
          </a:xfrm>
          <a:prstGeom prst="rect">
            <a:avLst/>
          </a:prstGeom>
          <a:noFill/>
          <a:ln w="9525">
            <a:noFill/>
            <a:miter lim="800000"/>
            <a:headEnd/>
            <a:tailEnd/>
          </a:ln>
          <a:effectLst/>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D94223FC-C5B9-409A-8A2D-7E5E28C0FA9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13</a:t>
            </a:fld>
            <a:endParaRPr lang="en-US" dirty="0"/>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Testing Tools</a:t>
              </a:r>
            </a:p>
          </p:txBody>
        </p:sp>
      </p:grpSp>
      <p:pic>
        <p:nvPicPr>
          <p:cNvPr id="9" name="Picture 8" descr="_- visual selection (13).png"/>
          <p:cNvPicPr>
            <a:picLocks noChangeAspect="1"/>
          </p:cNvPicPr>
          <p:nvPr/>
        </p:nvPicPr>
        <p:blipFill>
          <a:blip r:embed="rId4" cstate="print"/>
          <a:stretch>
            <a:fillRect/>
          </a:stretch>
        </p:blipFill>
        <p:spPr>
          <a:xfrm>
            <a:off x="0" y="0"/>
            <a:ext cx="9144000" cy="6858000"/>
          </a:xfrm>
          <a:prstGeom prst="rect">
            <a:avLst/>
          </a:prstGeom>
        </p:spPr>
      </p:pic>
      <p:sp>
        <p:nvSpPr>
          <p:cNvPr id="11" name="Rectangle 10"/>
          <p:cNvSpPr/>
          <p:nvPr/>
        </p:nvSpPr>
        <p:spPr>
          <a:xfrm>
            <a:off x="7435703" y="1212963"/>
            <a:ext cx="4330995" cy="1200329"/>
          </a:xfrm>
          <a:prstGeom prst="rect">
            <a:avLst/>
          </a:prstGeom>
        </p:spPr>
        <p:txBody>
          <a:bodyPr wrap="square">
            <a:spAutoFit/>
          </a:bodyPr>
          <a:lstStyle/>
          <a:p>
            <a:pPr algn="just"/>
            <a:r>
              <a:rPr lang="en-US" b="1" dirty="0" err="1" smtClean="0"/>
              <a:t>Testim</a:t>
            </a:r>
            <a:r>
              <a:rPr lang="en-US" b="1" dirty="0" smtClean="0"/>
              <a:t>: It utilizes AI to author, execute, and maintain tests, speeding up the release cycles and reducing the effort required in testing.</a:t>
            </a:r>
            <a:endParaRPr lang="en-US" dirty="0"/>
          </a:p>
        </p:txBody>
      </p:sp>
      <p:sp>
        <p:nvSpPr>
          <p:cNvPr id="12" name="Rectangle 11"/>
          <p:cNvSpPr/>
          <p:nvPr/>
        </p:nvSpPr>
        <p:spPr>
          <a:xfrm>
            <a:off x="8630766" y="852008"/>
            <a:ext cx="2561342" cy="369332"/>
          </a:xfrm>
          <a:prstGeom prst="rect">
            <a:avLst/>
          </a:prstGeom>
        </p:spPr>
        <p:txBody>
          <a:bodyPr wrap="none">
            <a:spAutoFit/>
          </a:bodyPr>
          <a:lstStyle/>
          <a:p>
            <a:r>
              <a:rPr lang="en-US" b="1" dirty="0" smtClean="0">
                <a:hlinkClick r:id="rId5"/>
              </a:rPr>
              <a:t>https://www.testim.io/</a:t>
            </a:r>
            <a:endParaRPr lang="en-US" b="1" dirty="0"/>
          </a:p>
        </p:txBody>
      </p:sp>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F532A0E4-ED37-4505-9B26-0940106C62A8}"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14</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Review Tools</a:t>
              </a:r>
            </a:p>
          </p:txBody>
        </p:sp>
      </p:grpSp>
      <p:pic>
        <p:nvPicPr>
          <p:cNvPr id="18433" name="Picture 1"/>
          <p:cNvPicPr>
            <a:picLocks noChangeAspect="1" noChangeArrowheads="1"/>
          </p:cNvPicPr>
          <p:nvPr/>
        </p:nvPicPr>
        <p:blipFill>
          <a:blip r:embed="rId4"/>
          <a:srcRect t="8363"/>
          <a:stretch>
            <a:fillRect/>
          </a:stretch>
        </p:blipFill>
        <p:spPr bwMode="auto">
          <a:xfrm>
            <a:off x="2164946" y="839972"/>
            <a:ext cx="7459662" cy="5509106"/>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94FB386A-4C13-479E-85B1-BC29BFC0ABA4}"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15</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Generation Tools</a:t>
              </a:r>
            </a:p>
          </p:txBody>
        </p:sp>
      </p:grpSp>
      <p:pic>
        <p:nvPicPr>
          <p:cNvPr id="9" name="Picture 8" descr="_- visual selection (15).png"/>
          <p:cNvPicPr>
            <a:picLocks noChangeAspect="1"/>
          </p:cNvPicPr>
          <p:nvPr/>
        </p:nvPicPr>
        <p:blipFill>
          <a:blip r:embed="rId4" cstate="print"/>
          <a:srcRect l="19195" t="11955" r="15164" b="9441"/>
          <a:stretch>
            <a:fillRect/>
          </a:stretch>
        </p:blipFill>
        <p:spPr>
          <a:xfrm>
            <a:off x="7517219" y="1169581"/>
            <a:ext cx="4674781" cy="5390707"/>
          </a:xfrm>
          <a:prstGeom prst="rect">
            <a:avLst/>
          </a:prstGeom>
        </p:spPr>
      </p:pic>
      <p:pic>
        <p:nvPicPr>
          <p:cNvPr id="11" name="Picture 10" descr="_- visual selection (14).png"/>
          <p:cNvPicPr>
            <a:picLocks noChangeAspect="1"/>
          </p:cNvPicPr>
          <p:nvPr/>
        </p:nvPicPr>
        <p:blipFill>
          <a:blip r:embed="rId5" cstate="print"/>
          <a:srcRect l="2329" t="10979" r="1636" b="6438"/>
          <a:stretch>
            <a:fillRect/>
          </a:stretch>
        </p:blipFill>
        <p:spPr>
          <a:xfrm>
            <a:off x="723014" y="956928"/>
            <a:ext cx="7134446" cy="5979809"/>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F8247AA2-0602-423C-B385-D820E56DAABD}"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16</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Optimization tools</a:t>
              </a:r>
            </a:p>
          </p:txBody>
        </p:sp>
      </p:grpSp>
      <p:pic>
        <p:nvPicPr>
          <p:cNvPr id="11" name="Picture 10" descr="_- visual selection (16).png"/>
          <p:cNvPicPr>
            <a:picLocks noChangeAspect="1"/>
          </p:cNvPicPr>
          <p:nvPr/>
        </p:nvPicPr>
        <p:blipFill>
          <a:blip r:embed="rId4"/>
          <a:srcRect t="16434" r="2670" b="8217"/>
          <a:stretch>
            <a:fillRect/>
          </a:stretch>
        </p:blipFill>
        <p:spPr>
          <a:xfrm>
            <a:off x="630996" y="1552353"/>
            <a:ext cx="7761184" cy="4635795"/>
          </a:xfrm>
          <a:prstGeom prst="rect">
            <a:avLst/>
          </a:prstGeom>
        </p:spPr>
      </p:pic>
      <p:sp>
        <p:nvSpPr>
          <p:cNvPr id="12" name="Rectangle 11"/>
          <p:cNvSpPr/>
          <p:nvPr/>
        </p:nvSpPr>
        <p:spPr>
          <a:xfrm>
            <a:off x="5940056" y="968414"/>
            <a:ext cx="6096000" cy="923330"/>
          </a:xfrm>
          <a:prstGeom prst="rect">
            <a:avLst/>
          </a:prstGeom>
        </p:spPr>
        <p:txBody>
          <a:bodyPr>
            <a:spAutoFit/>
          </a:bodyPr>
          <a:lstStyle/>
          <a:p>
            <a:r>
              <a:rPr lang="en-US" b="1" dirty="0" smtClean="0"/>
              <a:t>Varnish Software: It uses AI to optimize content delivery, improving the speed and performance of web applications.</a:t>
            </a:r>
            <a:endParaRPr lang="en-US" dirty="0"/>
          </a:p>
        </p:txBody>
      </p:sp>
      <p:pic>
        <p:nvPicPr>
          <p:cNvPr id="14337" name="Picture 1"/>
          <p:cNvPicPr>
            <a:picLocks noChangeAspect="1" noChangeArrowheads="1"/>
          </p:cNvPicPr>
          <p:nvPr/>
        </p:nvPicPr>
        <p:blipFill>
          <a:blip r:embed="rId5"/>
          <a:srcRect/>
          <a:stretch>
            <a:fillRect/>
          </a:stretch>
        </p:blipFill>
        <p:spPr bwMode="auto">
          <a:xfrm>
            <a:off x="9250252" y="1680942"/>
            <a:ext cx="2562225" cy="1114425"/>
          </a:xfrm>
          <a:prstGeom prst="rect">
            <a:avLst/>
          </a:prstGeom>
          <a:noFill/>
          <a:ln w="9525">
            <a:noFill/>
            <a:miter lim="800000"/>
            <a:headEnd/>
            <a:tailEnd/>
          </a:ln>
          <a:effectLst/>
        </p:spPr>
      </p:pic>
      <p:sp>
        <p:nvSpPr>
          <p:cNvPr id="14" name="Rectangle 13"/>
          <p:cNvSpPr/>
          <p:nvPr/>
        </p:nvSpPr>
        <p:spPr>
          <a:xfrm>
            <a:off x="8194367" y="2978520"/>
            <a:ext cx="3997633" cy="369332"/>
          </a:xfrm>
          <a:prstGeom prst="rect">
            <a:avLst/>
          </a:prstGeom>
        </p:spPr>
        <p:txBody>
          <a:bodyPr wrap="none">
            <a:spAutoFit/>
          </a:bodyPr>
          <a:lstStyle/>
          <a:p>
            <a:r>
              <a:rPr lang="en-US" b="1" dirty="0" smtClean="0">
                <a:hlinkClick r:id="rId6"/>
              </a:rPr>
              <a:t>https://www.varnish-software.com/</a:t>
            </a:r>
            <a:endParaRPr lang="en-US" b="1"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47B03582-1B7D-4626-87D4-C8005292F7E1}"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17</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The working mechanism of an AI-assisted coding tool</a:t>
              </a:r>
            </a:p>
          </p:txBody>
        </p:sp>
      </p:grpSp>
      <p:pic>
        <p:nvPicPr>
          <p:cNvPr id="9" name="Picture 8" descr="_- visual selection (17).png"/>
          <p:cNvPicPr>
            <a:picLocks noChangeAspect="1"/>
          </p:cNvPicPr>
          <p:nvPr/>
        </p:nvPicPr>
        <p:blipFill>
          <a:blip r:embed="rId4" cstate="print"/>
          <a:srcRect t="12403"/>
          <a:stretch>
            <a:fillRect/>
          </a:stretch>
        </p:blipFill>
        <p:spPr>
          <a:xfrm>
            <a:off x="414671" y="850606"/>
            <a:ext cx="7868092" cy="5699324"/>
          </a:xfrm>
          <a:prstGeom prst="rect">
            <a:avLst/>
          </a:prstGeom>
        </p:spPr>
      </p:pic>
      <p:sp>
        <p:nvSpPr>
          <p:cNvPr id="11" name="TextBox 10"/>
          <p:cNvSpPr txBox="1"/>
          <p:nvPr/>
        </p:nvSpPr>
        <p:spPr>
          <a:xfrm>
            <a:off x="8016949" y="2817628"/>
            <a:ext cx="3954553" cy="2031325"/>
          </a:xfrm>
          <a:prstGeom prst="rect">
            <a:avLst/>
          </a:prstGeom>
          <a:noFill/>
        </p:spPr>
        <p:txBody>
          <a:bodyPr wrap="square" rtlCol="0">
            <a:spAutoFit/>
          </a:bodyPr>
          <a:lstStyle/>
          <a:p>
            <a:pPr algn="just"/>
            <a:r>
              <a:rPr lang="en-US" b="1" dirty="0" smtClean="0"/>
              <a:t>AI-assisted coding tools stand at the convergence of </a:t>
            </a:r>
          </a:p>
          <a:p>
            <a:pPr algn="just"/>
            <a:r>
              <a:rPr lang="en-US" b="1" dirty="0" smtClean="0">
                <a:hlinkClick r:id="rId5"/>
              </a:rPr>
              <a:t>Natural Language Processing (NLP)</a:t>
            </a:r>
            <a:r>
              <a:rPr lang="en-US" b="1" dirty="0" smtClean="0"/>
              <a:t>, Machine Learning (ML), data analysis, and other AI techniques.</a:t>
            </a:r>
            <a:endParaRPr lang="en-US" dirty="0" smtClean="0"/>
          </a:p>
          <a:p>
            <a:pPr algn="just"/>
            <a:endParaRPr lang="en-US"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EE84E70D-BC7E-42B7-8028-155DE2A20AB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18</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Natural Language Processing (NLP) and Machine Learning (ML)</a:t>
              </a:r>
            </a:p>
          </p:txBody>
        </p:sp>
      </p:grpSp>
      <p:pic>
        <p:nvPicPr>
          <p:cNvPr id="10241" name="Picture 1"/>
          <p:cNvPicPr>
            <a:picLocks noChangeAspect="1" noChangeArrowheads="1"/>
          </p:cNvPicPr>
          <p:nvPr/>
        </p:nvPicPr>
        <p:blipFill>
          <a:blip r:embed="rId4"/>
          <a:srcRect/>
          <a:stretch>
            <a:fillRect/>
          </a:stretch>
        </p:blipFill>
        <p:spPr bwMode="auto">
          <a:xfrm>
            <a:off x="2621590" y="1128492"/>
            <a:ext cx="6992938" cy="4962525"/>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7826CB63-C334-41DF-9682-B5681237FE65}"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19</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Data analysis in code prediction</a:t>
              </a:r>
            </a:p>
          </p:txBody>
        </p:sp>
      </p:grpSp>
      <p:pic>
        <p:nvPicPr>
          <p:cNvPr id="8193" name="Picture 1"/>
          <p:cNvPicPr>
            <a:picLocks noChangeAspect="1" noChangeArrowheads="1"/>
          </p:cNvPicPr>
          <p:nvPr/>
        </p:nvPicPr>
        <p:blipFill>
          <a:blip r:embed="rId4"/>
          <a:srcRect/>
          <a:stretch>
            <a:fillRect/>
          </a:stretch>
        </p:blipFill>
        <p:spPr bwMode="auto">
          <a:xfrm>
            <a:off x="289627" y="1185992"/>
            <a:ext cx="7057471" cy="4970259"/>
          </a:xfrm>
          <a:prstGeom prst="rect">
            <a:avLst/>
          </a:prstGeom>
          <a:noFill/>
          <a:ln w="9525">
            <a:noFill/>
            <a:miter lim="800000"/>
            <a:headEnd/>
            <a:tailEnd/>
          </a:ln>
          <a:effectLst/>
        </p:spPr>
      </p:pic>
      <p:sp>
        <p:nvSpPr>
          <p:cNvPr id="11" name="Rectangle 10"/>
          <p:cNvSpPr/>
          <p:nvPr/>
        </p:nvSpPr>
        <p:spPr>
          <a:xfrm>
            <a:off x="7591646" y="2923954"/>
            <a:ext cx="4263657" cy="1754326"/>
          </a:xfrm>
          <a:prstGeom prst="rect">
            <a:avLst/>
          </a:prstGeom>
        </p:spPr>
        <p:txBody>
          <a:bodyPr wrap="square">
            <a:spAutoFit/>
          </a:bodyPr>
          <a:lstStyle/>
          <a:p>
            <a:pPr algn="just"/>
            <a:r>
              <a:rPr lang="en-US" b="1" dirty="0" smtClean="0">
                <a:hlinkClick r:id="rId5"/>
              </a:rPr>
              <a:t>Data analysis</a:t>
            </a:r>
            <a:r>
              <a:rPr lang="en-US" b="1" dirty="0" smtClean="0"/>
              <a:t> is integral to the functioning of AI-assisted coding tools. These tools can identify patterns, trends, and anomalies by analyzing vast amounts of code data, facilitating accurate code prediction</a:t>
            </a:r>
            <a:endParaRPr lang="en-US" b="1"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02AD16C-EACE-807C-AB29-6D4BBE7ACF17}"/>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DA9BF963-A14E-0D23-3CC5-2A29AECF7B77}"/>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BDB5567E-5927-9983-2116-CA7232D43C30}"/>
              </a:ext>
            </a:extLst>
          </p:cNvPr>
          <p:cNvSpPr>
            <a:spLocks noGrp="1"/>
          </p:cNvSpPr>
          <p:nvPr>
            <p:ph type="dt" sz="half" idx="10"/>
          </p:nvPr>
        </p:nvSpPr>
        <p:spPr/>
        <p:txBody>
          <a:bodyPr/>
          <a:lstStyle/>
          <a:p>
            <a:fld id="{957F14D1-DE72-476D-8447-65A714EC83A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FC1B7CF2-B14D-6BDA-CD4A-D84A5D3F6B49}"/>
              </a:ext>
            </a:extLst>
          </p:cNvPr>
          <p:cNvSpPr>
            <a:spLocks noGrp="1"/>
          </p:cNvSpPr>
          <p:nvPr>
            <p:ph type="sldNum" sz="quarter" idx="12"/>
          </p:nvPr>
        </p:nvSpPr>
        <p:spPr/>
        <p:txBody>
          <a:bodyPr/>
          <a:lstStyle/>
          <a:p>
            <a:fld id="{6EFE7C99-B088-4EBB-BFF6-BECCC96D5DD8}" type="slidenum">
              <a:rPr lang="en-US" smtClean="0"/>
              <a:pPr/>
              <a:t>2</a:t>
            </a:fld>
            <a:endParaRPr lang="en-US"/>
          </a:p>
        </p:txBody>
      </p:sp>
      <p:sp>
        <p:nvSpPr>
          <p:cNvPr id="10" name="TextBox 9">
            <a:extLst>
              <a:ext uri="{FF2B5EF4-FFF2-40B4-BE49-F238E27FC236}">
                <a16:creationId xmlns="" xmlns:a16="http://schemas.microsoft.com/office/drawing/2014/main" id="{A2F9E1E2-9AD9-535D-2D69-ACE96CF7B40B}"/>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1014FCD0-21EB-628F-6257-153596366AD3}"/>
              </a:ext>
            </a:extLst>
          </p:cNvPr>
          <p:cNvGrpSpPr/>
          <p:nvPr/>
        </p:nvGrpSpPr>
        <p:grpSpPr>
          <a:xfrm>
            <a:off x="2336800" y="134364"/>
            <a:ext cx="9745291" cy="846553"/>
            <a:chOff x="2336800" y="134364"/>
            <a:chExt cx="9745291" cy="846553"/>
          </a:xfrm>
          <a:solidFill>
            <a:srgbClr val="194E91"/>
          </a:solidFill>
        </p:grpSpPr>
        <p:sp>
          <p:nvSpPr>
            <p:cNvPr id="5" name="TextBox 4">
              <a:extLst>
                <a:ext uri="{FF2B5EF4-FFF2-40B4-BE49-F238E27FC236}">
                  <a16:creationId xmlns="" xmlns:a16="http://schemas.microsoft.com/office/drawing/2014/main" id="{3A4B850F-806B-BBFF-1AF4-974F9A13EA8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A41B9311-EB0F-91C5-AE6F-9C882E10B2F6}"/>
                </a:ext>
              </a:extLst>
            </p:cNvPr>
            <p:cNvSpPr txBox="1"/>
            <p:nvPr/>
          </p:nvSpPr>
          <p:spPr>
            <a:xfrm>
              <a:off x="2394530" y="273031"/>
              <a:ext cx="9687560" cy="707886"/>
            </a:xfrm>
            <a:prstGeom prst="rect">
              <a:avLst/>
            </a:prstGeom>
            <a:grpFill/>
          </p:spPr>
          <p:txBody>
            <a:bodyPr wrap="square" rtlCol="0">
              <a:spAutoFit/>
            </a:bodyPr>
            <a:lstStyle/>
            <a:p>
              <a:pPr algn="ctr"/>
              <a:r>
                <a:rPr lang="en-US" sz="2000" b="1" dirty="0" smtClean="0">
                  <a:solidFill>
                    <a:schemeClr val="bg1"/>
                  </a:solidFill>
                </a:rPr>
                <a:t>Manual coding</a:t>
              </a:r>
            </a:p>
            <a:p>
              <a:pPr algn="ctr"/>
              <a:endParaRPr lang="en-US" sz="2000" dirty="0"/>
            </a:p>
          </p:txBody>
        </p:sp>
      </p:grpSp>
      <p:pic>
        <p:nvPicPr>
          <p:cNvPr id="12" name="Picture 11" descr="_- visual selection (1).png"/>
          <p:cNvPicPr>
            <a:picLocks noChangeAspect="1"/>
          </p:cNvPicPr>
          <p:nvPr/>
        </p:nvPicPr>
        <p:blipFill>
          <a:blip r:embed="rId4"/>
          <a:stretch>
            <a:fillRect/>
          </a:stretch>
        </p:blipFill>
        <p:spPr>
          <a:xfrm>
            <a:off x="1091260" y="1457188"/>
            <a:ext cx="4974922" cy="4615622"/>
          </a:xfrm>
          <a:prstGeom prst="rect">
            <a:avLst/>
          </a:prstGeom>
        </p:spPr>
      </p:pic>
      <p:sp>
        <p:nvSpPr>
          <p:cNvPr id="14" name="TextBox 13"/>
          <p:cNvSpPr txBox="1"/>
          <p:nvPr/>
        </p:nvSpPr>
        <p:spPr>
          <a:xfrm>
            <a:off x="6340050" y="1458595"/>
            <a:ext cx="5614380" cy="1200329"/>
          </a:xfrm>
          <a:prstGeom prst="rect">
            <a:avLst/>
          </a:prstGeom>
          <a:noFill/>
        </p:spPr>
        <p:txBody>
          <a:bodyPr wrap="square" rtlCol="0">
            <a:spAutoFit/>
          </a:bodyPr>
          <a:lstStyle/>
          <a:p>
            <a:r>
              <a:rPr lang="en-US" b="1" dirty="0" smtClean="0"/>
              <a:t>Writing code by hand is an important but often difficult task. It can be complex and takes a lot of time and effort from developers.</a:t>
            </a:r>
          </a:p>
          <a:p>
            <a:endParaRPr lang="en-US"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717232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50CD5E2B-4A62-4EF7-9ACA-6E4EF4FA1A6B}"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20</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Integration with Integrated Development Environments (IDEs)</a:t>
              </a:r>
            </a:p>
          </p:txBody>
        </p:sp>
      </p:grpSp>
      <p:pic>
        <p:nvPicPr>
          <p:cNvPr id="6145" name="Picture 1"/>
          <p:cNvPicPr>
            <a:picLocks noChangeAspect="1" noChangeArrowheads="1"/>
          </p:cNvPicPr>
          <p:nvPr/>
        </p:nvPicPr>
        <p:blipFill>
          <a:blip r:embed="rId4"/>
          <a:srcRect/>
          <a:stretch>
            <a:fillRect/>
          </a:stretch>
        </p:blipFill>
        <p:spPr bwMode="auto">
          <a:xfrm>
            <a:off x="329610" y="1283106"/>
            <a:ext cx="8745538" cy="4695825"/>
          </a:xfrm>
          <a:prstGeom prst="rect">
            <a:avLst/>
          </a:prstGeom>
          <a:noFill/>
          <a:ln w="9525">
            <a:noFill/>
            <a:miter lim="800000"/>
            <a:headEnd/>
            <a:tailEnd/>
          </a:ln>
          <a:effectLst/>
        </p:spPr>
      </p:pic>
      <p:sp>
        <p:nvSpPr>
          <p:cNvPr id="6147" name="AutoShape 3" descr="Github Copilot - U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9" name="AutoShape 5" descr="Github Copilot - U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0" name="Picture 6"/>
          <p:cNvPicPr>
            <a:picLocks noChangeAspect="1" noChangeArrowheads="1"/>
          </p:cNvPicPr>
          <p:nvPr/>
        </p:nvPicPr>
        <p:blipFill>
          <a:blip r:embed="rId5"/>
          <a:srcRect/>
          <a:stretch>
            <a:fillRect/>
          </a:stretch>
        </p:blipFill>
        <p:spPr bwMode="auto">
          <a:xfrm>
            <a:off x="9384488" y="3952321"/>
            <a:ext cx="2676525" cy="1228725"/>
          </a:xfrm>
          <a:prstGeom prst="rect">
            <a:avLst/>
          </a:prstGeom>
          <a:noFill/>
          <a:ln w="9525">
            <a:noFill/>
            <a:miter lim="800000"/>
            <a:headEnd/>
            <a:tailEnd/>
          </a:ln>
          <a:effectLst/>
        </p:spPr>
      </p:pic>
      <p:pic>
        <p:nvPicPr>
          <p:cNvPr id="6153" name="Picture 9" descr="https://upload.wikimedia.org/wikipedia/commons/thumb/9/9a/Visual_Studio_Code_1.35_icon.svg/250px-Visual_Studio_Code_1.35_icon.svg.png"/>
          <p:cNvPicPr>
            <a:picLocks noChangeAspect="1" noChangeArrowheads="1"/>
          </p:cNvPicPr>
          <p:nvPr/>
        </p:nvPicPr>
        <p:blipFill>
          <a:blip r:embed="rId6"/>
          <a:srcRect/>
          <a:stretch>
            <a:fillRect/>
          </a:stretch>
        </p:blipFill>
        <p:spPr bwMode="auto">
          <a:xfrm>
            <a:off x="10469157" y="5167423"/>
            <a:ext cx="993700" cy="993700"/>
          </a:xfrm>
          <a:prstGeom prst="rect">
            <a:avLst/>
          </a:prstGeom>
          <a:noFill/>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491275B7-97A1-4DEA-87AD-5EEC7C1AAC76}"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21</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Continuous learning and adaptation</a:t>
              </a:r>
            </a:p>
          </p:txBody>
        </p:sp>
      </p:grpSp>
      <p:pic>
        <p:nvPicPr>
          <p:cNvPr id="4097" name="Picture 1"/>
          <p:cNvPicPr>
            <a:picLocks noChangeAspect="1" noChangeArrowheads="1"/>
          </p:cNvPicPr>
          <p:nvPr/>
        </p:nvPicPr>
        <p:blipFill>
          <a:blip r:embed="rId4"/>
          <a:srcRect/>
          <a:stretch>
            <a:fillRect/>
          </a:stretch>
        </p:blipFill>
        <p:spPr bwMode="auto">
          <a:xfrm>
            <a:off x="1814513" y="957263"/>
            <a:ext cx="8849943" cy="4476073"/>
          </a:xfrm>
          <a:prstGeom prst="rect">
            <a:avLst/>
          </a:prstGeom>
          <a:noFill/>
          <a:ln w="9525">
            <a:noFill/>
            <a:miter lim="800000"/>
            <a:headEnd/>
            <a:tailEnd/>
          </a:ln>
          <a:effectLst/>
        </p:spPr>
      </p:pic>
      <p:sp>
        <p:nvSpPr>
          <p:cNvPr id="11" name="Rectangle 10"/>
          <p:cNvSpPr/>
          <p:nvPr/>
        </p:nvSpPr>
        <p:spPr>
          <a:xfrm>
            <a:off x="404037" y="5476065"/>
            <a:ext cx="11536325" cy="923330"/>
          </a:xfrm>
          <a:prstGeom prst="rect">
            <a:avLst/>
          </a:prstGeom>
        </p:spPr>
        <p:txBody>
          <a:bodyPr wrap="square">
            <a:spAutoFit/>
          </a:bodyPr>
          <a:lstStyle/>
          <a:p>
            <a:r>
              <a:rPr lang="en-US" b="1" dirty="0" smtClean="0"/>
              <a:t>These tools are not just augmenting the coding experience but are also learning and evolving with every interaction, promising a future where the synergy between human intellect and artificial intelligence can push the boundaries of software development</a:t>
            </a:r>
            <a:r>
              <a:rPr lang="en-US" dirty="0" smtClean="0"/>
              <a:t>.</a:t>
            </a:r>
            <a:endParaRPr lang="en-US"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B6D35AF7-5ABC-457A-9683-E1F07B78C27F}"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22</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tools + Generative AI models</a:t>
              </a:r>
            </a:p>
          </p:txBody>
        </p:sp>
      </p:grpSp>
      <p:pic>
        <p:nvPicPr>
          <p:cNvPr id="2050" name="Picture 2"/>
          <p:cNvPicPr>
            <a:picLocks noChangeAspect="1" noChangeArrowheads="1"/>
          </p:cNvPicPr>
          <p:nvPr/>
        </p:nvPicPr>
        <p:blipFill>
          <a:blip r:embed="rId4"/>
          <a:srcRect/>
          <a:stretch>
            <a:fillRect/>
          </a:stretch>
        </p:blipFill>
        <p:spPr bwMode="auto">
          <a:xfrm>
            <a:off x="795671" y="943447"/>
            <a:ext cx="5169196" cy="5914553"/>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719001" y="1105786"/>
            <a:ext cx="5263891" cy="5582092"/>
          </a:xfrm>
          <a:prstGeom prst="rect">
            <a:avLst/>
          </a:prstGeom>
          <a:noFill/>
          <a:ln w="9525">
            <a:noFill/>
            <a:miter lim="800000"/>
            <a:headEnd/>
            <a:tailEnd/>
          </a:ln>
          <a:effectLst/>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CB8D69A4-1EF2-4F1D-9576-1003C63ADFD4}"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23</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Benefits of AI-assisted coding</a:t>
              </a:r>
            </a:p>
          </p:txBody>
        </p:sp>
      </p:grpSp>
      <p:pic>
        <p:nvPicPr>
          <p:cNvPr id="24577" name="Picture 1"/>
          <p:cNvPicPr>
            <a:picLocks noChangeAspect="1" noChangeArrowheads="1"/>
          </p:cNvPicPr>
          <p:nvPr/>
        </p:nvPicPr>
        <p:blipFill>
          <a:blip r:embed="rId4"/>
          <a:srcRect l="5277" r="6130"/>
          <a:stretch>
            <a:fillRect/>
          </a:stretch>
        </p:blipFill>
        <p:spPr bwMode="auto">
          <a:xfrm>
            <a:off x="2179673" y="903768"/>
            <a:ext cx="8491193" cy="5603898"/>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E4E7E4B1-ED63-49CC-830B-E1AD1730ED58}"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24</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Benefits of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 name="Picture 13" descr="_- visual selection (19).png"/>
          <p:cNvPicPr>
            <a:picLocks noChangeAspect="1"/>
          </p:cNvPicPr>
          <p:nvPr/>
        </p:nvPicPr>
        <p:blipFill>
          <a:blip r:embed="rId4" cstate="print"/>
          <a:srcRect t="12168" b="21155"/>
          <a:stretch>
            <a:fillRect/>
          </a:stretch>
        </p:blipFill>
        <p:spPr>
          <a:xfrm>
            <a:off x="1297172" y="831833"/>
            <a:ext cx="9643730" cy="5598007"/>
          </a:xfrm>
          <a:prstGeom prst="rect">
            <a:avLst/>
          </a:prstGeom>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8484A7D7-4CA9-452E-8BB0-66A28FEFB5F4}"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25</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Challenges in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_- visual selection (20).png"/>
          <p:cNvPicPr>
            <a:picLocks noChangeAspect="1"/>
          </p:cNvPicPr>
          <p:nvPr/>
        </p:nvPicPr>
        <p:blipFill>
          <a:blip r:embed="rId4" cstate="print"/>
          <a:stretch>
            <a:fillRect/>
          </a:stretch>
        </p:blipFill>
        <p:spPr>
          <a:xfrm>
            <a:off x="768626" y="527755"/>
            <a:ext cx="10880035" cy="6330245"/>
          </a:xfrm>
          <a:prstGeom prst="rect">
            <a:avLst/>
          </a:prstGeom>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1BEF1CB8-0DD3-4E93-8B47-9E8B1AC88344}"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26</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Limitations in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2466" name="Picture 2"/>
          <p:cNvPicPr>
            <a:picLocks noChangeAspect="1" noChangeArrowheads="1"/>
          </p:cNvPicPr>
          <p:nvPr/>
        </p:nvPicPr>
        <p:blipFill>
          <a:blip r:embed="rId4"/>
          <a:srcRect/>
          <a:stretch>
            <a:fillRect/>
          </a:stretch>
        </p:blipFill>
        <p:spPr bwMode="auto">
          <a:xfrm>
            <a:off x="2809461" y="863876"/>
            <a:ext cx="5486400" cy="5543550"/>
          </a:xfrm>
          <a:prstGeom prst="rect">
            <a:avLst/>
          </a:prstGeom>
          <a:noFill/>
          <a:ln w="9525">
            <a:noFill/>
            <a:miter lim="800000"/>
            <a:headEnd/>
            <a:tailEnd/>
          </a:ln>
          <a:effectLst/>
        </p:spPr>
      </p:pic>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ABE9713D-80EB-44CE-BB2F-2EC3FC89D13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27</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References</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42123" y="1290287"/>
            <a:ext cx="10880034" cy="369332"/>
          </a:xfrm>
          <a:prstGeom prst="rect">
            <a:avLst/>
          </a:prstGeom>
        </p:spPr>
        <p:txBody>
          <a:bodyPr wrap="square">
            <a:spAutoFit/>
          </a:bodyPr>
          <a:lstStyle/>
          <a:p>
            <a:r>
              <a:rPr lang="en-US" b="1" dirty="0" smtClean="0">
                <a:hlinkClick r:id="rId4"/>
              </a:rPr>
              <a:t>https://www.leewayhertz.com/ai-assisted-coding/#Benefits-of-AI-assisted-coding</a:t>
            </a:r>
            <a:endParaRPr lang="en-US" b="1" dirty="0"/>
          </a:p>
        </p:txBody>
      </p:sp>
      <p:sp>
        <p:nvSpPr>
          <p:cNvPr id="14" name="Rectangle 13"/>
          <p:cNvSpPr/>
          <p:nvPr/>
        </p:nvSpPr>
        <p:spPr>
          <a:xfrm>
            <a:off x="755375" y="2178183"/>
            <a:ext cx="8229600" cy="369332"/>
          </a:xfrm>
          <a:prstGeom prst="rect">
            <a:avLst/>
          </a:prstGeom>
        </p:spPr>
        <p:txBody>
          <a:bodyPr wrap="square">
            <a:spAutoFit/>
          </a:bodyPr>
          <a:lstStyle/>
          <a:p>
            <a:r>
              <a:rPr lang="en-US" b="1" dirty="0" smtClean="0">
                <a:hlinkClick r:id="rId5"/>
              </a:rPr>
              <a:t>https://www.transmedia.co.uk/article/what-is-ai-assisted-coding</a:t>
            </a:r>
            <a:endParaRPr lang="en-US" b="1" dirty="0"/>
          </a:p>
        </p:txBody>
      </p:sp>
      <p:sp>
        <p:nvSpPr>
          <p:cNvPr id="16" name="Rectangle 15"/>
          <p:cNvSpPr/>
          <p:nvPr/>
        </p:nvSpPr>
        <p:spPr>
          <a:xfrm>
            <a:off x="726825" y="2860021"/>
            <a:ext cx="3954929" cy="369332"/>
          </a:xfrm>
          <a:prstGeom prst="rect">
            <a:avLst/>
          </a:prstGeom>
        </p:spPr>
        <p:txBody>
          <a:bodyPr wrap="none">
            <a:spAutoFit/>
          </a:bodyPr>
          <a:lstStyle/>
          <a:p>
            <a:r>
              <a:rPr lang="en-US" b="1" dirty="0" smtClean="0">
                <a:hlinkClick r:id="rId6"/>
              </a:rPr>
              <a:t>https://docs.github.com/en/copilot</a:t>
            </a:r>
            <a:endParaRPr lang="en-US" b="1" dirty="0"/>
          </a:p>
        </p:txBody>
      </p:sp>
      <p:sp>
        <p:nvSpPr>
          <p:cNvPr id="17" name="Rectangle 16"/>
          <p:cNvSpPr/>
          <p:nvPr/>
        </p:nvSpPr>
        <p:spPr>
          <a:xfrm>
            <a:off x="4321749" y="5246709"/>
            <a:ext cx="366016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 name="Footer Placeholder 17"/>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4808E20-0F1F-533A-B3E6-5B335EB405BC}"/>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92479C09-0005-7CFF-38D5-4F524062CA0A}"/>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AD30255A-D722-9278-6B86-CDC958DBCE76}"/>
              </a:ext>
            </a:extLst>
          </p:cNvPr>
          <p:cNvSpPr>
            <a:spLocks noGrp="1"/>
          </p:cNvSpPr>
          <p:nvPr>
            <p:ph type="dt" sz="half" idx="10"/>
          </p:nvPr>
        </p:nvSpPr>
        <p:spPr/>
        <p:txBody>
          <a:bodyPr/>
          <a:lstStyle/>
          <a:p>
            <a:fld id="{4F9ED619-C22D-46D8-B505-1861FC119B25}"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1B162A4D-077F-7925-923D-1DF42476D28D}"/>
              </a:ext>
            </a:extLst>
          </p:cNvPr>
          <p:cNvSpPr>
            <a:spLocks noGrp="1"/>
          </p:cNvSpPr>
          <p:nvPr>
            <p:ph type="sldNum" sz="quarter" idx="12"/>
          </p:nvPr>
        </p:nvSpPr>
        <p:spPr/>
        <p:txBody>
          <a:bodyPr/>
          <a:lstStyle/>
          <a:p>
            <a:fld id="{6EFE7C99-B088-4EBB-BFF6-BECCC96D5DD8}" type="slidenum">
              <a:rPr lang="en-US" smtClean="0"/>
              <a:pPr/>
              <a:t>3</a:t>
            </a:fld>
            <a:endParaRPr lang="en-US"/>
          </a:p>
        </p:txBody>
      </p:sp>
      <p:sp>
        <p:nvSpPr>
          <p:cNvPr id="10" name="TextBox 9">
            <a:extLst>
              <a:ext uri="{FF2B5EF4-FFF2-40B4-BE49-F238E27FC236}">
                <a16:creationId xmlns="" xmlns:a16="http://schemas.microsoft.com/office/drawing/2014/main" id="{486B023D-D17B-9DDF-D346-3B74179C0858}"/>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0D0112AD-AB0A-FEB7-46DA-462329F16DB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C9FA2A23-91A0-84C9-4153-A9CF1165A869}"/>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61AC8CE0-431A-86E3-F3A3-CE37478C7257}"/>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 Assisted Coding</a:t>
              </a:r>
              <a:endParaRPr lang="en-US" sz="2000" dirty="0"/>
            </a:p>
          </p:txBody>
        </p:sp>
      </p:grpSp>
      <p:pic>
        <p:nvPicPr>
          <p:cNvPr id="11" name="Picture 10" descr="_- visual selection.png"/>
          <p:cNvPicPr>
            <a:picLocks noChangeAspect="1"/>
          </p:cNvPicPr>
          <p:nvPr/>
        </p:nvPicPr>
        <p:blipFill>
          <a:blip r:embed="rId4"/>
          <a:stretch>
            <a:fillRect/>
          </a:stretch>
        </p:blipFill>
        <p:spPr>
          <a:xfrm>
            <a:off x="139147" y="1023730"/>
            <a:ext cx="7444409" cy="5313582"/>
          </a:xfrm>
          <a:prstGeom prst="rect">
            <a:avLst/>
          </a:prstGeom>
        </p:spPr>
      </p:pic>
      <p:sp>
        <p:nvSpPr>
          <p:cNvPr id="16" name="TextBox 15"/>
          <p:cNvSpPr txBox="1"/>
          <p:nvPr/>
        </p:nvSpPr>
        <p:spPr>
          <a:xfrm>
            <a:off x="7732643" y="1699591"/>
            <a:ext cx="4313583" cy="1477328"/>
          </a:xfrm>
          <a:prstGeom prst="rect">
            <a:avLst/>
          </a:prstGeom>
          <a:noFill/>
        </p:spPr>
        <p:txBody>
          <a:bodyPr wrap="square" rtlCol="0">
            <a:spAutoFit/>
          </a:bodyPr>
          <a:lstStyle/>
          <a:p>
            <a:pPr algn="just"/>
            <a:r>
              <a:rPr lang="en-US" b="1" dirty="0" smtClean="0"/>
              <a:t>AI-assisted coding uses artificial intelligence and advanced machine learning to help generate code automatically</a:t>
            </a:r>
          </a:p>
          <a:p>
            <a:endParaRPr lang="en-US" dirty="0"/>
          </a:p>
        </p:txBody>
      </p:sp>
      <p:sp>
        <p:nvSpPr>
          <p:cNvPr id="17" name="TextBox 16"/>
          <p:cNvSpPr txBox="1"/>
          <p:nvPr/>
        </p:nvSpPr>
        <p:spPr>
          <a:xfrm>
            <a:off x="7742582" y="3548270"/>
            <a:ext cx="4283765" cy="1754326"/>
          </a:xfrm>
          <a:prstGeom prst="rect">
            <a:avLst/>
          </a:prstGeom>
          <a:noFill/>
        </p:spPr>
        <p:txBody>
          <a:bodyPr wrap="square" rtlCol="0">
            <a:spAutoFit/>
          </a:bodyPr>
          <a:lstStyle/>
          <a:p>
            <a:pPr algn="just"/>
            <a:r>
              <a:rPr lang="en-US" b="1" dirty="0" smtClean="0"/>
              <a:t>AI Assisted Coding tools allow developers to describe in text format what they want their code to do and then tool generate the code to accomplish that task. </a:t>
            </a:r>
          </a:p>
          <a:p>
            <a:pPr algn="just"/>
            <a:endParaRPr lang="en-US" b="1" dirty="0"/>
          </a:p>
        </p:txBody>
      </p:sp>
      <p:sp>
        <p:nvSpPr>
          <p:cNvPr id="18" name="Footer Placeholder 17"/>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1062629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54429C6-A424-B5A7-5CA5-039AD18E8D7E}"/>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B684200A-FF8E-52FF-54AE-2DBA94389E1B}"/>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50D9F0F-DD2C-762B-92D7-CD95395C35EB}"/>
              </a:ext>
            </a:extLst>
          </p:cNvPr>
          <p:cNvSpPr>
            <a:spLocks noGrp="1"/>
          </p:cNvSpPr>
          <p:nvPr>
            <p:ph type="dt" sz="half" idx="10"/>
          </p:nvPr>
        </p:nvSpPr>
        <p:spPr/>
        <p:txBody>
          <a:bodyPr/>
          <a:lstStyle/>
          <a:p>
            <a:fld id="{21E7521A-4C5B-4BFC-B55F-5D1598734E8A}"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CB3DD2F3-20A0-34A0-5E46-E2C96757976D}"/>
              </a:ext>
            </a:extLst>
          </p:cNvPr>
          <p:cNvSpPr>
            <a:spLocks noGrp="1"/>
          </p:cNvSpPr>
          <p:nvPr>
            <p:ph type="sldNum" sz="quarter" idx="12"/>
          </p:nvPr>
        </p:nvSpPr>
        <p:spPr/>
        <p:txBody>
          <a:bodyPr/>
          <a:lstStyle/>
          <a:p>
            <a:fld id="{6EFE7C99-B088-4EBB-BFF6-BECCC96D5DD8}" type="slidenum">
              <a:rPr lang="en-US" smtClean="0"/>
              <a:pPr/>
              <a:t>4</a:t>
            </a:fld>
            <a:endParaRPr lang="en-US"/>
          </a:p>
        </p:txBody>
      </p:sp>
      <p:sp>
        <p:nvSpPr>
          <p:cNvPr id="10" name="TextBox 9">
            <a:extLst>
              <a:ext uri="{FF2B5EF4-FFF2-40B4-BE49-F238E27FC236}">
                <a16:creationId xmlns="" xmlns:a16="http://schemas.microsoft.com/office/drawing/2014/main" id="{62170669-356A-5E2A-A02B-9B92DE7F2A9D}"/>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5492C34B-0BBB-B675-0892-47F2CD11C9F5}"/>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9DEA27B0-CC12-A3A1-213E-02B6C2D7802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B5E50391-8EF4-DB99-2D5F-611D67F1DD5E}"/>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Impact of AI Assisted Coding in Software Development</a:t>
              </a:r>
              <a:endParaRPr lang="en-US" sz="2000" dirty="0"/>
            </a:p>
          </p:txBody>
        </p:sp>
      </p:grpSp>
      <p:pic>
        <p:nvPicPr>
          <p:cNvPr id="18" name="Picture 17" descr="_- visual selection (5).png"/>
          <p:cNvPicPr>
            <a:picLocks noChangeAspect="1"/>
          </p:cNvPicPr>
          <p:nvPr/>
        </p:nvPicPr>
        <p:blipFill>
          <a:blip r:embed="rId4"/>
          <a:stretch>
            <a:fillRect/>
          </a:stretch>
        </p:blipFill>
        <p:spPr>
          <a:xfrm>
            <a:off x="470535" y="1414263"/>
            <a:ext cx="6918788" cy="4330554"/>
          </a:xfrm>
          <a:prstGeom prst="rect">
            <a:avLst/>
          </a:prstGeom>
        </p:spPr>
      </p:pic>
      <p:sp>
        <p:nvSpPr>
          <p:cNvPr id="19" name="TextBox 18"/>
          <p:cNvSpPr txBox="1"/>
          <p:nvPr/>
        </p:nvSpPr>
        <p:spPr>
          <a:xfrm>
            <a:off x="6708913" y="1103243"/>
            <a:ext cx="5153495" cy="1477328"/>
          </a:xfrm>
          <a:prstGeom prst="rect">
            <a:avLst/>
          </a:prstGeom>
          <a:noFill/>
        </p:spPr>
        <p:txBody>
          <a:bodyPr wrap="square" rtlCol="0">
            <a:spAutoFit/>
          </a:bodyPr>
          <a:lstStyle/>
          <a:p>
            <a:pPr algn="just"/>
            <a:r>
              <a:rPr lang="en-US" b="1" dirty="0" smtClean="0"/>
              <a:t>The algorithms powering these AI Assisted Coding tools are trained on vast amounts of existing source code, typically from publicly available open-source projects. </a:t>
            </a:r>
          </a:p>
          <a:p>
            <a:pPr algn="just"/>
            <a:endParaRPr lang="en-US" b="1" dirty="0"/>
          </a:p>
        </p:txBody>
      </p:sp>
      <p:sp>
        <p:nvSpPr>
          <p:cNvPr id="20" name="TextBox 19"/>
          <p:cNvSpPr txBox="1"/>
          <p:nvPr/>
        </p:nvSpPr>
        <p:spPr>
          <a:xfrm>
            <a:off x="8567530" y="4055165"/>
            <a:ext cx="3299122" cy="1477328"/>
          </a:xfrm>
          <a:prstGeom prst="rect">
            <a:avLst/>
          </a:prstGeom>
          <a:noFill/>
        </p:spPr>
        <p:txBody>
          <a:bodyPr wrap="square" rtlCol="0">
            <a:spAutoFit/>
          </a:bodyPr>
          <a:lstStyle/>
          <a:p>
            <a:r>
              <a:rPr lang="en-US" b="1" dirty="0" smtClean="0"/>
              <a:t>Based on these examples, the algorithms can generate custom code on demand, via text prompts.</a:t>
            </a:r>
          </a:p>
          <a:p>
            <a:endParaRPr lang="en-US" b="1" dirty="0"/>
          </a:p>
        </p:txBody>
      </p:sp>
      <p:sp>
        <p:nvSpPr>
          <p:cNvPr id="21" name="Footer Placeholder 2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1166232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5D56872-20A9-21AA-2F5F-C392669C22B4}"/>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67EC7F8D-E757-6011-4D7C-FEE349CF43C2}"/>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B806D6FD-73B2-9687-4191-B1B3CE6AB94E}"/>
              </a:ext>
            </a:extLst>
          </p:cNvPr>
          <p:cNvSpPr>
            <a:spLocks noGrp="1"/>
          </p:cNvSpPr>
          <p:nvPr>
            <p:ph type="dt" sz="half" idx="10"/>
          </p:nvPr>
        </p:nvSpPr>
        <p:spPr/>
        <p:txBody>
          <a:bodyPr/>
          <a:lstStyle/>
          <a:p>
            <a:fld id="{535AB5AF-FBC9-407D-9DA3-640E1598FAD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42E68F9A-E8CB-2664-57BF-8CB5E321B266}"/>
              </a:ext>
            </a:extLst>
          </p:cNvPr>
          <p:cNvSpPr>
            <a:spLocks noGrp="1"/>
          </p:cNvSpPr>
          <p:nvPr>
            <p:ph type="sldNum" sz="quarter" idx="12"/>
          </p:nvPr>
        </p:nvSpPr>
        <p:spPr/>
        <p:txBody>
          <a:bodyPr/>
          <a:lstStyle/>
          <a:p>
            <a:fld id="{6EFE7C99-B088-4EBB-BFF6-BECCC96D5DD8}" type="slidenum">
              <a:rPr lang="en-US" smtClean="0"/>
              <a:pPr/>
              <a:t>5</a:t>
            </a:fld>
            <a:endParaRPr lang="en-US"/>
          </a:p>
        </p:txBody>
      </p:sp>
      <p:sp>
        <p:nvSpPr>
          <p:cNvPr id="10" name="TextBox 9">
            <a:extLst>
              <a:ext uri="{FF2B5EF4-FFF2-40B4-BE49-F238E27FC236}">
                <a16:creationId xmlns="" xmlns:a16="http://schemas.microsoft.com/office/drawing/2014/main" id="{C4E8FB54-03CF-E846-FA8C-A131E93B0679}"/>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CF5F305E-18C3-8B10-D943-F8AD77F222CB}"/>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4ECB48FC-941E-DC63-F20F-854DBD90DD5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26D6C8CA-C8BF-44C9-BC0E-FAF59B03E0B0}"/>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 Tools Development Life Cycle</a:t>
              </a:r>
              <a:endParaRPr lang="en-US" sz="2000" dirty="0"/>
            </a:p>
          </p:txBody>
        </p:sp>
      </p:grpSp>
      <p:sp>
        <p:nvSpPr>
          <p:cNvPr id="12" name="Footer Placeholder 11"/>
          <p:cNvSpPr>
            <a:spLocks noGrp="1"/>
          </p:cNvSpPr>
          <p:nvPr>
            <p:ph type="ftr" sz="quarter" idx="11"/>
          </p:nvPr>
        </p:nvSpPr>
        <p:spPr/>
        <p:txBody>
          <a:bodyPr/>
          <a:lstStyle/>
          <a:p>
            <a:r>
              <a:rPr lang="en-US" smtClean="0"/>
              <a:t>Prof. Venkataramana Veeramsetty</a:t>
            </a:r>
            <a:endParaRPr lang="en-US"/>
          </a:p>
        </p:txBody>
      </p:sp>
      <p:pic>
        <p:nvPicPr>
          <p:cNvPr id="41985" name="Picture 1"/>
          <p:cNvPicPr>
            <a:picLocks noChangeAspect="1" noChangeArrowheads="1"/>
          </p:cNvPicPr>
          <p:nvPr/>
        </p:nvPicPr>
        <p:blipFill>
          <a:blip r:embed="rId4"/>
          <a:srcRect/>
          <a:stretch>
            <a:fillRect/>
          </a:stretch>
        </p:blipFill>
        <p:spPr bwMode="auto">
          <a:xfrm>
            <a:off x="1468369" y="1151461"/>
            <a:ext cx="10405579" cy="5010041"/>
          </a:xfrm>
          <a:prstGeom prst="rect">
            <a:avLst/>
          </a:prstGeom>
          <a:noFill/>
          <a:ln w="9525">
            <a:noFill/>
            <a:miter lim="800000"/>
            <a:headEnd/>
            <a:tailEnd/>
          </a:ln>
          <a:effectLst/>
        </p:spPr>
      </p:pic>
    </p:spTree>
    <p:extLst>
      <p:ext uri="{BB962C8B-B14F-4D97-AF65-F5344CB8AC3E}">
        <p14:creationId xmlns="" xmlns:p14="http://schemas.microsoft.com/office/powerpoint/2010/main" val="2244136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2"/>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1E343A7F-3E41-4ABB-ABCA-D95CBF67BC73}"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6</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sp>
        <p:nvSpPr>
          <p:cNvPr id="4" name="Rectangle: Rounded Corners 3">
            <a:extLst>
              <a:ext uri="{FF2B5EF4-FFF2-40B4-BE49-F238E27FC236}">
                <a16:creationId xmlns="" xmlns:a16="http://schemas.microsoft.com/office/drawing/2014/main" id="{F3A94C0C-4140-7375-54BE-278E4304C57F}"/>
              </a:ext>
            </a:extLst>
          </p:cNvPr>
          <p:cNvSpPr/>
          <p:nvPr/>
        </p:nvSpPr>
        <p:spPr>
          <a:xfrm>
            <a:off x="1" y="1252330"/>
            <a:ext cx="11767930" cy="540688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smtClean="0">
                <a:solidFill>
                  <a:srgbClr val="164F8F"/>
                </a:solidFill>
              </a:rPr>
              <a:t>Automatically generating source code is not new. Low-code and no-code development tools have been available for decades</a:t>
            </a:r>
          </a:p>
          <a:p>
            <a:pPr algn="just"/>
            <a:endParaRPr lang="en-IN" sz="2000" b="1" dirty="0" smtClean="0">
              <a:solidFill>
                <a:srgbClr val="164F8F"/>
              </a:solidFill>
            </a:endParaRPr>
          </a:p>
          <a:p>
            <a:pPr algn="just"/>
            <a:r>
              <a:rPr lang="en-US" sz="2000" b="1" dirty="0" smtClean="0">
                <a:solidFill>
                  <a:srgbClr val="164F8F"/>
                </a:solidFill>
              </a:rPr>
              <a:t>AI-assisted code generation is different in that unlike low-code and no-code tools, it does not rely on pre-built code modules</a:t>
            </a:r>
          </a:p>
          <a:p>
            <a:pPr algn="just"/>
            <a:endParaRPr lang="en-IN" sz="2000" b="1" dirty="0" smtClean="0">
              <a:solidFill>
                <a:srgbClr val="164F8F"/>
              </a:solidFill>
            </a:endParaRPr>
          </a:p>
          <a:p>
            <a:pPr algn="just"/>
            <a:r>
              <a:rPr lang="en-US" sz="2000" b="1" dirty="0" smtClean="0">
                <a:solidFill>
                  <a:srgbClr val="164F8F"/>
                </a:solidFill>
              </a:rPr>
              <a:t>AI-assisted coding tools generate custom code from scratch each time</a:t>
            </a:r>
          </a:p>
          <a:p>
            <a:pPr algn="just"/>
            <a:endParaRPr lang="en-IN" sz="2000" b="1" dirty="0" smtClean="0">
              <a:solidFill>
                <a:srgbClr val="164F8F"/>
              </a:solidFill>
            </a:endParaRPr>
          </a:p>
          <a:p>
            <a:pPr algn="just"/>
            <a:r>
              <a:rPr lang="en-US" sz="2000" b="1" dirty="0" smtClean="0">
                <a:solidFill>
                  <a:srgbClr val="164F8F"/>
                </a:solidFill>
              </a:rPr>
              <a:t>AI-assisted coding employs Machine Learning (ML) models, primarily utilizing Natural Language Processing (NLP) to understand and interpret code. </a:t>
            </a:r>
          </a:p>
          <a:p>
            <a:pPr algn="just"/>
            <a:endParaRPr lang="en-US" sz="2000" b="1" dirty="0" smtClean="0">
              <a:solidFill>
                <a:srgbClr val="164F8F"/>
              </a:solidFill>
            </a:endParaRPr>
          </a:p>
          <a:p>
            <a:pPr algn="just"/>
            <a:r>
              <a:rPr lang="en-US" sz="2000" b="1" dirty="0" smtClean="0">
                <a:solidFill>
                  <a:srgbClr val="164F8F"/>
                </a:solidFill>
              </a:rPr>
              <a:t>The system is trained on large datasets comprising numerous examples of code, allowing it to learn the syntax, semantics, and patterns inherent in programming languages.</a:t>
            </a:r>
          </a:p>
          <a:p>
            <a:pPr algn="just"/>
            <a:endParaRPr lang="en-IN" sz="2000" b="1" dirty="0" smtClean="0">
              <a:solidFill>
                <a:srgbClr val="164F8F"/>
              </a:solidFill>
            </a:endParaRPr>
          </a:p>
          <a:p>
            <a:pPr algn="just"/>
            <a:r>
              <a:rPr lang="en-US" sz="2000" b="1" dirty="0" smtClean="0">
                <a:solidFill>
                  <a:srgbClr val="164F8F"/>
                </a:solidFill>
              </a:rPr>
              <a:t>Common programming and coding languages supported by AI code assistants include Python, Java, JavaScript and Ruby. There are also AI tools that will generate code in PHP, C++ and C#</a:t>
            </a:r>
          </a:p>
          <a:p>
            <a:pPr algn="just"/>
            <a:endParaRPr lang="en-IN" sz="2000" b="1" dirty="0" smtClean="0">
              <a:solidFill>
                <a:srgbClr val="164F8F"/>
              </a:solidFill>
            </a:endParaRPr>
          </a:p>
          <a:p>
            <a:pPr algn="just"/>
            <a:endParaRPr lang="en-US" sz="2000" b="1" dirty="0">
              <a:solidFill>
                <a:srgbClr val="164F8F"/>
              </a:solidFill>
            </a:endParaRPr>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History of Automated Coding</a:t>
              </a:r>
              <a:endParaRPr lang="en-US" sz="2000" dirty="0"/>
            </a:p>
          </p:txBody>
        </p:sp>
      </p:grpSp>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4CF589D3-4C63-47B3-B953-85313A46AC82}"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7</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sp>
        <p:nvSpPr>
          <p:cNvPr id="4" name="Rectangle: Rounded Corners 3">
            <a:extLst>
              <a:ext uri="{FF2B5EF4-FFF2-40B4-BE49-F238E27FC236}">
                <a16:creationId xmlns="" xmlns:a16="http://schemas.microsoft.com/office/drawing/2014/main" id="{F3A94C0C-4140-7375-54BE-278E4304C57F}"/>
              </a:ext>
            </a:extLst>
          </p:cNvPr>
          <p:cNvSpPr/>
          <p:nvPr/>
        </p:nvSpPr>
        <p:spPr>
          <a:xfrm>
            <a:off x="834887" y="1843774"/>
            <a:ext cx="10933043" cy="481544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000" b="1" dirty="0">
              <a:solidFill>
                <a:srgbClr val="164F8F"/>
              </a:solidFill>
            </a:endParaRPr>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Tasks</a:t>
              </a:r>
              <a:endParaRPr lang="en-US" sz="2000" dirty="0"/>
            </a:p>
          </p:txBody>
        </p:sp>
      </p:grpSp>
      <p:pic>
        <p:nvPicPr>
          <p:cNvPr id="11" name="Picture 10" descr="_- visual selection (6).png"/>
          <p:cNvPicPr>
            <a:picLocks noChangeAspect="1"/>
          </p:cNvPicPr>
          <p:nvPr/>
        </p:nvPicPr>
        <p:blipFill>
          <a:blip r:embed="rId4"/>
          <a:srcRect t="11580"/>
          <a:stretch>
            <a:fillRect/>
          </a:stretch>
        </p:blipFill>
        <p:spPr>
          <a:xfrm>
            <a:off x="914400" y="1659835"/>
            <a:ext cx="10585173" cy="4452730"/>
          </a:xfrm>
          <a:prstGeom prst="rect">
            <a:avLst/>
          </a:prstGeom>
        </p:spPr>
      </p:pic>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5ED2CFF8-4102-4A5E-9610-420A2B979D7C}"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8</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Tasks Cont.</a:t>
              </a:r>
              <a:endParaRPr lang="en-US" sz="2000" dirty="0"/>
            </a:p>
          </p:txBody>
        </p:sp>
      </p:grpSp>
      <p:pic>
        <p:nvPicPr>
          <p:cNvPr id="11" name="Picture 10" descr="_- visual selection (8).png"/>
          <p:cNvPicPr>
            <a:picLocks noChangeAspect="1"/>
          </p:cNvPicPr>
          <p:nvPr/>
        </p:nvPicPr>
        <p:blipFill>
          <a:blip r:embed="rId4"/>
          <a:srcRect t="13166"/>
          <a:stretch>
            <a:fillRect/>
          </a:stretch>
        </p:blipFill>
        <p:spPr>
          <a:xfrm>
            <a:off x="844826" y="1649896"/>
            <a:ext cx="10684565" cy="4285658"/>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 xmlns:a16="http://schemas.microsoft.com/office/drawing/2014/main"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 xmlns:a16="http://schemas.microsoft.com/office/drawing/2014/main" id="{704BB619-91DB-CB27-4EA2-24BBA4B68D53}"/>
              </a:ext>
            </a:extLst>
          </p:cNvPr>
          <p:cNvSpPr>
            <a:spLocks noGrp="1"/>
          </p:cNvSpPr>
          <p:nvPr>
            <p:ph type="dt" sz="half" idx="10"/>
          </p:nvPr>
        </p:nvSpPr>
        <p:spPr/>
        <p:txBody>
          <a:bodyPr/>
          <a:lstStyle/>
          <a:p>
            <a:fld id="{5FCBE785-FCB1-47C6-82CF-6F2E4184A946}" type="datetime1">
              <a:rPr lang="en-US" smtClean="0"/>
              <a:pPr/>
              <a:t>7/8/2025</a:t>
            </a:fld>
            <a:endParaRPr lang="en-US" dirty="0"/>
          </a:p>
        </p:txBody>
      </p:sp>
      <p:sp>
        <p:nvSpPr>
          <p:cNvPr id="15" name="Slide Number Placeholder 14">
            <a:extLst>
              <a:ext uri="{FF2B5EF4-FFF2-40B4-BE49-F238E27FC236}">
                <a16:creationId xmlns="" xmlns:a16="http://schemas.microsoft.com/office/drawing/2014/main" id="{8E84D0D7-7B74-DA68-BFA5-8CD3E43D38C5}"/>
              </a:ext>
            </a:extLst>
          </p:cNvPr>
          <p:cNvSpPr>
            <a:spLocks noGrp="1"/>
          </p:cNvSpPr>
          <p:nvPr>
            <p:ph type="sldNum" sz="quarter" idx="12"/>
          </p:nvPr>
        </p:nvSpPr>
        <p:spPr/>
        <p:txBody>
          <a:bodyPr/>
          <a:lstStyle/>
          <a:p>
            <a:fld id="{6EFE7C99-B088-4EBB-BFF6-BECCC96D5DD8}" type="slidenum">
              <a:rPr lang="en-US" smtClean="0"/>
              <a:pPr/>
              <a:t>9</a:t>
            </a:fld>
            <a:endParaRPr lang="en-US"/>
          </a:p>
        </p:txBody>
      </p:sp>
      <p:sp>
        <p:nvSpPr>
          <p:cNvPr id="10" name="TextBox 9">
            <a:extLst>
              <a:ext uri="{FF2B5EF4-FFF2-40B4-BE49-F238E27FC236}">
                <a16:creationId xmlns="" xmlns:a16="http://schemas.microsoft.com/office/drawing/2014/main"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 xmlns:a16="http://schemas.microsoft.com/office/drawing/2014/main"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 xmlns:a16="http://schemas.microsoft.com/office/drawing/2014/main"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 xmlns:a16="http://schemas.microsoft.com/office/drawing/2014/main"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Types of AI-assisted coding tools</a:t>
              </a:r>
            </a:p>
          </p:txBody>
        </p:sp>
      </p:grpSp>
      <p:pic>
        <p:nvPicPr>
          <p:cNvPr id="11" name="Picture 10" descr="_- visual selection (9).png"/>
          <p:cNvPicPr>
            <a:picLocks noChangeAspect="1"/>
          </p:cNvPicPr>
          <p:nvPr/>
        </p:nvPicPr>
        <p:blipFill>
          <a:blip r:embed="rId4"/>
          <a:srcRect t="11487" r="-35891" b="-7254"/>
          <a:stretch>
            <a:fillRect/>
          </a:stretch>
        </p:blipFill>
        <p:spPr>
          <a:xfrm>
            <a:off x="834886" y="1093304"/>
            <a:ext cx="10913166" cy="5247861"/>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 xmlns:p14="http://schemas.microsoft.com/office/powerpoint/2010/main" val="298960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3950</TotalTime>
  <Words>2920</Words>
  <Application>Microsoft Office PowerPoint</Application>
  <PresentationFormat>Custom</PresentationFormat>
  <Paragraphs>362</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Sujoy  Saha</dc:creator>
  <cp:lastModifiedBy>HP</cp:lastModifiedBy>
  <cp:revision>76</cp:revision>
  <dcterms:created xsi:type="dcterms:W3CDTF">2025-01-02T14:33:31Z</dcterms:created>
  <dcterms:modified xsi:type="dcterms:W3CDTF">2025-07-08T00:27:37Z</dcterms:modified>
</cp:coreProperties>
</file>